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70" r:id="rId2"/>
    <p:sldMasterId id="2147483672" r:id="rId3"/>
  </p:sldMasterIdLst>
  <p:notesMasterIdLst>
    <p:notesMasterId r:id="rId15"/>
  </p:notesMasterIdLst>
  <p:handoutMasterIdLst>
    <p:handoutMasterId r:id="rId16"/>
  </p:handoutMasterIdLst>
  <p:sldIdLst>
    <p:sldId id="272" r:id="rId4"/>
    <p:sldId id="273" r:id="rId5"/>
    <p:sldId id="274" r:id="rId6"/>
    <p:sldId id="275" r:id="rId7"/>
    <p:sldId id="276" r:id="rId8"/>
    <p:sldId id="278" r:id="rId9"/>
    <p:sldId id="279" r:id="rId10"/>
    <p:sldId id="280" r:id="rId11"/>
    <p:sldId id="281" r:id="rId12"/>
    <p:sldId id="285" r:id="rId13"/>
    <p:sldId id="284" r:id="rId14"/>
  </p:sldIdLst>
  <p:sldSz cx="18288000" cy="10293350"/>
  <p:notesSz cx="9942513" cy="6761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6" y="-54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7" d="100"/>
          <a:sy n="107" d="100"/>
        </p:scale>
        <p:origin x="-336" y="-90"/>
      </p:cViewPr>
      <p:guideLst>
        <p:guide orient="horz" pos="2129"/>
        <p:guide pos="313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2450" y="0"/>
            <a:ext cx="430847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85C51-BE62-4C19-B271-CBBEE5938136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21438"/>
            <a:ext cx="4308475" cy="338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2450" y="6421438"/>
            <a:ext cx="4308475" cy="338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300B5-BDAE-4707-BE1F-D2BFF5030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287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7850"/>
          </a:xfrm>
          <a:prstGeom prst="rect">
            <a:avLst/>
          </a:prstGeom>
        </p:spPr>
        <p:txBody>
          <a:bodyPr vert="horz" lIns="53438" tIns="26719" rIns="53438" bIns="26719" rtlCol="0"/>
          <a:lstStyle>
            <a:lvl1pPr algn="l">
              <a:defRPr sz="7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502" y="0"/>
            <a:ext cx="4308422" cy="337850"/>
          </a:xfrm>
          <a:prstGeom prst="rect">
            <a:avLst/>
          </a:prstGeom>
        </p:spPr>
        <p:txBody>
          <a:bodyPr vert="horz" lIns="53438" tIns="26719" rIns="53438" bIns="26719" rtlCol="0"/>
          <a:lstStyle>
            <a:lvl1pPr algn="r">
              <a:defRPr sz="700"/>
            </a:lvl1pPr>
          </a:lstStyle>
          <a:p>
            <a:fld id="{7DDE206A-8002-4559-96CA-4A2F315D1623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17800" y="506413"/>
            <a:ext cx="4506913" cy="2536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3438" tIns="26719" rIns="53438" bIns="2671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52" y="3211657"/>
            <a:ext cx="7954010" cy="3042732"/>
          </a:xfrm>
          <a:prstGeom prst="rect">
            <a:avLst/>
          </a:prstGeom>
        </p:spPr>
        <p:txBody>
          <a:bodyPr vert="horz" lIns="53438" tIns="26719" rIns="53438" bIns="2671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22271"/>
            <a:ext cx="4308422" cy="337850"/>
          </a:xfrm>
          <a:prstGeom prst="rect">
            <a:avLst/>
          </a:prstGeom>
        </p:spPr>
        <p:txBody>
          <a:bodyPr vert="horz" lIns="53438" tIns="26719" rIns="53438" bIns="26719" rtlCol="0" anchor="b"/>
          <a:lstStyle>
            <a:lvl1pPr algn="l">
              <a:defRPr sz="7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502" y="6422271"/>
            <a:ext cx="4308422" cy="337850"/>
          </a:xfrm>
          <a:prstGeom prst="rect">
            <a:avLst/>
          </a:prstGeom>
        </p:spPr>
        <p:txBody>
          <a:bodyPr vert="horz" lIns="53438" tIns="26719" rIns="53438" bIns="26719" rtlCol="0" anchor="b"/>
          <a:lstStyle>
            <a:lvl1pPr algn="r">
              <a:defRPr sz="700"/>
            </a:lvl1pPr>
          </a:lstStyle>
          <a:p>
            <a:fld id="{CD11F006-4BD0-472E-B6B2-56B75C507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918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6A6FDFBD-B5AC-4FF4-8812-40686F6747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8857" y="3202490"/>
            <a:ext cx="12345722" cy="4117411"/>
          </a:xfrm>
          <a:prstGeom prst="rect">
            <a:avLst/>
          </a:prstGeom>
        </p:spPr>
        <p:txBody>
          <a:bodyPr lIns="145172" tIns="72586" rIns="145172" bIns="72586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НАЗВАНИЯ ПРЕЗЕНТАЦИИ</a:t>
            </a:r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2071A858-7C78-464E-AAD8-1FF814B2FA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857" y="7548658"/>
            <a:ext cx="8002220" cy="2172947"/>
          </a:xfrm>
          <a:prstGeom prst="rect">
            <a:avLst/>
          </a:prstGeom>
        </p:spPr>
        <p:txBody>
          <a:bodyPr lIns="145172" tIns="72586" rIns="145172" bIns="72586"/>
          <a:lstStyle>
            <a:lvl1pPr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Должность докладчика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ФАМИЛИЯ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Имя Отчество</a:t>
            </a:r>
            <a:endParaRPr lang="en-US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xmlns="" id="{6BBC6902-50FD-4D97-95B2-7710538E22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14765" y="457087"/>
            <a:ext cx="8002220" cy="1830083"/>
          </a:xfrm>
          <a:prstGeom prst="rect">
            <a:avLst/>
          </a:prstGeom>
        </p:spPr>
        <p:txBody>
          <a:bodyPr lIns="145172" tIns="72586" rIns="145172" bIns="72586"/>
          <a:lstStyle>
            <a:lvl1pPr algn="ctr">
              <a:defRPr sz="3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ВНИМАНИЕ!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Первый и последний слайд презентации должны повторятся!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458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C7D44B84-98DC-44B2-9524-5098721155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0232" y="456419"/>
            <a:ext cx="13373903" cy="915356"/>
          </a:xfrm>
          <a:prstGeom prst="rect">
            <a:avLst/>
          </a:prstGeom>
        </p:spPr>
        <p:txBody>
          <a:bodyPr lIns="145141" tIns="72570" rIns="145141" bIns="72570"/>
          <a:lstStyle>
            <a:lvl1pPr>
              <a:defRPr sz="57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="" xmlns:a16="http://schemas.microsoft.com/office/drawing/2014/main" id="{9C41AC4C-5A59-4004-A664-4EE4A9DAA8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42605" y="2630309"/>
            <a:ext cx="15317253" cy="6634051"/>
          </a:xfrm>
          <a:prstGeom prst="rect">
            <a:avLst/>
          </a:prstGeom>
        </p:spPr>
        <p:txBody>
          <a:bodyPr lIns="145141" tIns="72570" rIns="145141" bIns="7257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2566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2076" y="3190938"/>
            <a:ext cx="15550197" cy="21616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4152" y="5764276"/>
            <a:ext cx="12806044" cy="2573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486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50" b="0" i="0">
                <a:solidFill>
                  <a:srgbClr val="126E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0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50" b="0" i="0">
                <a:solidFill>
                  <a:srgbClr val="126E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003010" y="2906042"/>
            <a:ext cx="5610859" cy="62471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50" b="1" i="0">
                <a:solidFill>
                  <a:srgbClr val="126E81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1260663" y="2906042"/>
            <a:ext cx="5698490" cy="62471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50" b="1" i="0">
                <a:solidFill>
                  <a:srgbClr val="126E81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8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9"/>
            <a:ext cx="18291047" cy="10289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50" b="0" i="0">
                <a:solidFill>
                  <a:srgbClr val="126E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798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1"/>
            <a:ext cx="18291047" cy="102899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81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vmlDrawing" Target="../drawings/vmlDrawing1.vml"/><Relationship Id="rId7" Type="http://schemas.openxmlformats.org/officeDocument/2006/relationships/oleObject" Target="../embeddings/oleObject2.bin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3">
            <a:extLst>
              <a:ext uri="{FF2B5EF4-FFF2-40B4-BE49-F238E27FC236}">
                <a16:creationId xmlns:a16="http://schemas.microsoft.com/office/drawing/2014/main" xmlns="" id="{3FCCDC56-D59F-4044-B95E-DF03C68513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131" y="-2"/>
            <a:ext cx="16658388" cy="10293350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AA9832E5-D664-45B1-BCE5-AB04CAD68C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15900"/>
              </p:ext>
            </p:extLst>
          </p:nvPr>
        </p:nvGraphicFramePr>
        <p:xfrm>
          <a:off x="3345750" y="928310"/>
          <a:ext cx="1340244" cy="1684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CorelDRAW" r:id="rId5" imgW="6219360" imgH="7767360" progId="">
                  <p:embed/>
                </p:oleObj>
              </mc:Choice>
              <mc:Fallback>
                <p:oleObj name="CorelDRAW" r:id="rId5" imgW="6219360" imgH="7767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5750" y="928310"/>
                        <a:ext cx="1340244" cy="16843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E786C09A-9EB9-4510-81E7-CCA7E63EEE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534423"/>
              </p:ext>
            </p:extLst>
          </p:nvPr>
        </p:nvGraphicFramePr>
        <p:xfrm>
          <a:off x="685218" y="140745"/>
          <a:ext cx="2219529" cy="2695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CorelDRAW" r:id="rId7" imgW="5572333" imgH="6762512" progId="CorelDraw.Graphic.21">
                  <p:embed/>
                </p:oleObj>
              </mc:Choice>
              <mc:Fallback>
                <p:oleObj name="CorelDRAW" r:id="rId7" imgW="5572333" imgH="6762512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5218" y="140745"/>
                        <a:ext cx="2219529" cy="2695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5987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1623310" rtl="0" eaLnBrk="1" latinLnBrk="0" hangingPunct="1">
        <a:spcBef>
          <a:spcPct val="0"/>
        </a:spcBef>
        <a:buNone/>
        <a:defRPr sz="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23310" rtl="0" eaLnBrk="1" latinLnBrk="0" hangingPunct="1">
        <a:spcBef>
          <a:spcPct val="20000"/>
        </a:spcBef>
        <a:buFont typeface="Arial" pitchFamily="34" charset="0"/>
        <a:buNone/>
        <a:defRPr sz="7700" kern="1200">
          <a:solidFill>
            <a:schemeClr val="tx1"/>
          </a:solidFill>
          <a:latin typeface="+mn-lt"/>
          <a:ea typeface="+mn-ea"/>
          <a:cs typeface="+mn-cs"/>
        </a:defRPr>
      </a:lvl1pPr>
      <a:lvl2pPr marL="1318941" indent="-507284" algn="l" defTabSz="1623310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29139" indent="-405828" algn="l" defTabSz="1623310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2840794" indent="-405828" algn="l" defTabSz="1623310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652449" indent="-405828" algn="l" defTabSz="1623310" rtl="0" eaLnBrk="1" latinLnBrk="0" hangingPunct="1">
        <a:spcBef>
          <a:spcPct val="20000"/>
        </a:spcBef>
        <a:buFont typeface="Arial" pitchFamily="34" charset="0"/>
        <a:buChar char="»"/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464104" indent="-405828" algn="l" defTabSz="162331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275758" indent="-405828" algn="l" defTabSz="162331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087415" indent="-405828" algn="l" defTabSz="162331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6899070" indent="-405828" algn="l" defTabSz="162331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6233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1655" algn="l" defTabSz="16233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3310" algn="l" defTabSz="16233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4966" algn="l" defTabSz="16233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46621" algn="l" defTabSz="16233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8275" algn="l" defTabSz="16233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69930" algn="l" defTabSz="16233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1587" algn="l" defTabSz="16233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493241" algn="l" defTabSz="16233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4">
            <a:extLst>
              <a:ext uri="{FF2B5EF4-FFF2-40B4-BE49-F238E27FC236}">
                <a16:creationId xmlns="" xmlns:a16="http://schemas.microsoft.com/office/drawing/2014/main" id="{CF1DF295-66C2-483F-98D1-688310AA5B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"/>
            <a:ext cx="1235588" cy="2008565"/>
          </a:xfrm>
          <a:prstGeom prst="rect">
            <a:avLst/>
          </a:prstGeom>
        </p:spPr>
      </p:pic>
      <p:pic>
        <p:nvPicPr>
          <p:cNvPr id="8" name="Picture 2" descr="D:\Work\Bachti\!!!ВНУТРЕННИЕ\декабрь\презентация\фотозона размер.png">
            <a:extLst>
              <a:ext uri="{FF2B5EF4-FFF2-40B4-BE49-F238E27FC236}">
                <a16:creationId xmlns="" xmlns:a16="http://schemas.microsoft.com/office/drawing/2014/main" id="{1ED1512E-3156-434A-834D-16F7CA776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0102" y="201953"/>
            <a:ext cx="2505294" cy="198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12884173-5D90-4106-882F-886A92BEE23E}"/>
              </a:ext>
            </a:extLst>
          </p:cNvPr>
          <p:cNvGrpSpPr/>
          <p:nvPr/>
        </p:nvGrpSpPr>
        <p:grpSpPr>
          <a:xfrm>
            <a:off x="1218948" y="2086577"/>
            <a:ext cx="13738884" cy="108649"/>
            <a:chOff x="767874" y="1313604"/>
            <a:chExt cx="8654782" cy="75396"/>
          </a:xfrm>
          <a:solidFill>
            <a:srgbClr val="3E5883"/>
          </a:solidFill>
        </p:grpSpPr>
        <p:sp>
          <p:nvSpPr>
            <p:cNvPr id="15" name="Arrow: Pentagon 14">
              <a:extLst>
                <a:ext uri="{FF2B5EF4-FFF2-40B4-BE49-F238E27FC236}">
                  <a16:creationId xmlns="" xmlns:a16="http://schemas.microsoft.com/office/drawing/2014/main" id="{08DC0046-0BF7-451E-979F-C6A14AF76549}"/>
                </a:ext>
              </a:extLst>
            </p:cNvPr>
            <p:cNvSpPr/>
            <p:nvPr userDrawn="1"/>
          </p:nvSpPr>
          <p:spPr>
            <a:xfrm>
              <a:off x="767874" y="1315135"/>
              <a:ext cx="7800550" cy="73865"/>
            </a:xfrm>
            <a:prstGeom prst="homePlate">
              <a:avLst/>
            </a:prstGeom>
            <a:grpFill/>
            <a:ln>
              <a:solidFill>
                <a:srgbClr val="3E58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2963"/>
              <a:endParaRPr lang="ru-RU" sz="3200">
                <a:solidFill>
                  <a:prstClr val="white"/>
                </a:solidFill>
              </a:endParaRPr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="" xmlns:a16="http://schemas.microsoft.com/office/drawing/2014/main" id="{BF22612A-056D-48F3-B2C9-F8931B4B6EB3}"/>
                </a:ext>
              </a:extLst>
            </p:cNvPr>
            <p:cNvSpPr/>
            <p:nvPr userDrawn="1"/>
          </p:nvSpPr>
          <p:spPr>
            <a:xfrm>
              <a:off x="8635620" y="1315135"/>
              <a:ext cx="288000" cy="66869"/>
            </a:xfrm>
            <a:prstGeom prst="chevron">
              <a:avLst/>
            </a:prstGeom>
            <a:grpFill/>
            <a:ln>
              <a:solidFill>
                <a:srgbClr val="3E58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2963"/>
              <a:endParaRPr lang="ru-RU" sz="3200">
                <a:solidFill>
                  <a:prstClr val="black"/>
                </a:solidFill>
              </a:endParaRPr>
            </a:p>
          </p:txBody>
        </p:sp>
        <p:sp>
          <p:nvSpPr>
            <p:cNvPr id="17" name="Arrow: Chevron 16">
              <a:extLst>
                <a:ext uri="{FF2B5EF4-FFF2-40B4-BE49-F238E27FC236}">
                  <a16:creationId xmlns="" xmlns:a16="http://schemas.microsoft.com/office/drawing/2014/main" id="{01D5C4C6-9FE7-47D8-8ACB-B11B20ED7097}"/>
                </a:ext>
              </a:extLst>
            </p:cNvPr>
            <p:cNvSpPr/>
            <p:nvPr userDrawn="1"/>
          </p:nvSpPr>
          <p:spPr>
            <a:xfrm>
              <a:off x="8990816" y="1315135"/>
              <a:ext cx="216024" cy="68400"/>
            </a:xfrm>
            <a:prstGeom prst="chevron">
              <a:avLst/>
            </a:prstGeom>
            <a:grpFill/>
            <a:ln>
              <a:solidFill>
                <a:srgbClr val="3E58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2963"/>
              <a:endParaRPr lang="ru-RU" sz="3200">
                <a:solidFill>
                  <a:prstClr val="black"/>
                </a:solidFill>
              </a:endParaRPr>
            </a:p>
          </p:txBody>
        </p:sp>
        <p:sp>
          <p:nvSpPr>
            <p:cNvPr id="18" name="Arrow: Chevron 17">
              <a:extLst>
                <a:ext uri="{FF2B5EF4-FFF2-40B4-BE49-F238E27FC236}">
                  <a16:creationId xmlns="" xmlns:a16="http://schemas.microsoft.com/office/drawing/2014/main" id="{06677DE7-28BF-4417-AAF4-0B565B1DB266}"/>
                </a:ext>
              </a:extLst>
            </p:cNvPr>
            <p:cNvSpPr/>
            <p:nvPr userDrawn="1"/>
          </p:nvSpPr>
          <p:spPr>
            <a:xfrm>
              <a:off x="9278640" y="1313604"/>
              <a:ext cx="144016" cy="68400"/>
            </a:xfrm>
            <a:prstGeom prst="chevron">
              <a:avLst/>
            </a:prstGeom>
            <a:grpFill/>
            <a:ln>
              <a:solidFill>
                <a:srgbClr val="3E58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2963"/>
              <a:endParaRPr lang="ru-RU" sz="3200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57A93456-BFAD-4AA6-8699-65D5D2D7E68E}"/>
              </a:ext>
            </a:extLst>
          </p:cNvPr>
          <p:cNvGrpSpPr/>
          <p:nvPr/>
        </p:nvGrpSpPr>
        <p:grpSpPr>
          <a:xfrm rot="10800000">
            <a:off x="2399837" y="9732991"/>
            <a:ext cx="15317253" cy="108649"/>
            <a:chOff x="767874" y="1313604"/>
            <a:chExt cx="8654782" cy="75396"/>
          </a:xfrm>
          <a:solidFill>
            <a:srgbClr val="3E5883"/>
          </a:solidFill>
        </p:grpSpPr>
        <p:sp>
          <p:nvSpPr>
            <p:cNvPr id="21" name="Arrow: Pentagon 20">
              <a:extLst>
                <a:ext uri="{FF2B5EF4-FFF2-40B4-BE49-F238E27FC236}">
                  <a16:creationId xmlns="" xmlns:a16="http://schemas.microsoft.com/office/drawing/2014/main" id="{CC58CC5A-2D6F-4DBE-ABE5-59314643CB2A}"/>
                </a:ext>
              </a:extLst>
            </p:cNvPr>
            <p:cNvSpPr/>
            <p:nvPr userDrawn="1"/>
          </p:nvSpPr>
          <p:spPr>
            <a:xfrm>
              <a:off x="767874" y="1315135"/>
              <a:ext cx="7800550" cy="73865"/>
            </a:xfrm>
            <a:prstGeom prst="homePlate">
              <a:avLst/>
            </a:prstGeom>
            <a:grpFill/>
            <a:ln>
              <a:solidFill>
                <a:srgbClr val="284575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2963"/>
              <a:endParaRPr lang="ru-RU" sz="3200">
                <a:solidFill>
                  <a:prstClr val="white"/>
                </a:solidFill>
              </a:endParaRPr>
            </a:p>
          </p:txBody>
        </p:sp>
        <p:sp>
          <p:nvSpPr>
            <p:cNvPr id="22" name="Arrow: Chevron 21">
              <a:extLst>
                <a:ext uri="{FF2B5EF4-FFF2-40B4-BE49-F238E27FC236}">
                  <a16:creationId xmlns="" xmlns:a16="http://schemas.microsoft.com/office/drawing/2014/main" id="{BF2CBE33-5B66-454E-B18B-B4C8585526AD}"/>
                </a:ext>
              </a:extLst>
            </p:cNvPr>
            <p:cNvSpPr/>
            <p:nvPr userDrawn="1"/>
          </p:nvSpPr>
          <p:spPr>
            <a:xfrm>
              <a:off x="8635620" y="1315135"/>
              <a:ext cx="288000" cy="66869"/>
            </a:xfrm>
            <a:prstGeom prst="chevron">
              <a:avLst/>
            </a:prstGeom>
            <a:grpFill/>
            <a:ln>
              <a:solidFill>
                <a:srgbClr val="284575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2963"/>
              <a:endParaRPr lang="ru-RU" sz="3200">
                <a:solidFill>
                  <a:prstClr val="black"/>
                </a:solidFill>
              </a:endParaRPr>
            </a:p>
          </p:txBody>
        </p:sp>
        <p:sp>
          <p:nvSpPr>
            <p:cNvPr id="23" name="Arrow: Chevron 22">
              <a:extLst>
                <a:ext uri="{FF2B5EF4-FFF2-40B4-BE49-F238E27FC236}">
                  <a16:creationId xmlns="" xmlns:a16="http://schemas.microsoft.com/office/drawing/2014/main" id="{4EDCECCC-BDBB-4172-BA27-3F636C1DDCB6}"/>
                </a:ext>
              </a:extLst>
            </p:cNvPr>
            <p:cNvSpPr/>
            <p:nvPr userDrawn="1"/>
          </p:nvSpPr>
          <p:spPr>
            <a:xfrm>
              <a:off x="8990816" y="1315135"/>
              <a:ext cx="216024" cy="68400"/>
            </a:xfrm>
            <a:prstGeom prst="chevron">
              <a:avLst/>
            </a:prstGeom>
            <a:grpFill/>
            <a:ln>
              <a:solidFill>
                <a:srgbClr val="284575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2963"/>
              <a:endParaRPr lang="ru-RU" sz="3200">
                <a:solidFill>
                  <a:prstClr val="black"/>
                </a:solidFill>
              </a:endParaRPr>
            </a:p>
          </p:txBody>
        </p:sp>
        <p:sp>
          <p:nvSpPr>
            <p:cNvPr id="24" name="Arrow: Chevron 23">
              <a:extLst>
                <a:ext uri="{FF2B5EF4-FFF2-40B4-BE49-F238E27FC236}">
                  <a16:creationId xmlns="" xmlns:a16="http://schemas.microsoft.com/office/drawing/2014/main" id="{7F0931BD-E0E6-4732-A9D2-F79594FC5B7B}"/>
                </a:ext>
              </a:extLst>
            </p:cNvPr>
            <p:cNvSpPr/>
            <p:nvPr userDrawn="1"/>
          </p:nvSpPr>
          <p:spPr>
            <a:xfrm>
              <a:off x="9278640" y="1313604"/>
              <a:ext cx="144016" cy="68400"/>
            </a:xfrm>
            <a:prstGeom prst="chevron">
              <a:avLst/>
            </a:prstGeom>
            <a:grpFill/>
            <a:ln>
              <a:solidFill>
                <a:srgbClr val="284575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2963"/>
              <a:endParaRPr lang="ru-RU" sz="32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48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1451407" rtl="0" eaLnBrk="1" latinLnBrk="0" hangingPunct="1">
        <a:lnSpc>
          <a:spcPct val="90000"/>
        </a:lnSpc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451407" rtl="0" eaLnBrk="1" latinLnBrk="0" hangingPunct="1">
        <a:lnSpc>
          <a:spcPct val="90000"/>
        </a:lnSpc>
        <a:spcBef>
          <a:spcPts val="1587"/>
        </a:spcBef>
        <a:buFont typeface="Arial" panose="020B0604020202020204" pitchFamily="34" charset="0"/>
        <a:buNone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725703" indent="0" algn="l" defTabSz="1451407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None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407" indent="0" algn="l" defTabSz="1451407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111" indent="0" algn="l" defTabSz="1451407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None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813" indent="0" algn="l" defTabSz="1451407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None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370" indent="-362852" algn="l" defTabSz="1451407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717074" indent="-362852" algn="l" defTabSz="1451407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776" indent="-362852" algn="l" defTabSz="1451407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482" indent="-362852" algn="l" defTabSz="1451407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45140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703" algn="l" defTabSz="145140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407" algn="l" defTabSz="145140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111" algn="l" defTabSz="145140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813" algn="l" defTabSz="145140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519" algn="l" defTabSz="145140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222" algn="l" defTabSz="145140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924" algn="l" defTabSz="145140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630" algn="l" defTabSz="145140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4864306" y="0"/>
            <a:ext cx="3423920" cy="1903730"/>
          </a:xfrm>
          <a:custGeom>
            <a:avLst/>
            <a:gdLst/>
            <a:ahLst/>
            <a:cxnLst/>
            <a:rect l="l" t="t" r="r" b="b"/>
            <a:pathLst>
              <a:path w="3423919" h="1903730">
                <a:moveTo>
                  <a:pt x="3423693" y="1903219"/>
                </a:moveTo>
                <a:lnTo>
                  <a:pt x="0" y="0"/>
                </a:lnTo>
                <a:lnTo>
                  <a:pt x="268182" y="0"/>
                </a:lnTo>
                <a:lnTo>
                  <a:pt x="3423693" y="1754137"/>
                </a:lnTo>
                <a:lnTo>
                  <a:pt x="3423693" y="1903219"/>
                </a:lnTo>
                <a:close/>
              </a:path>
            </a:pathLst>
          </a:custGeom>
          <a:solidFill>
            <a:srgbClr val="50C3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8823325" cy="2235200"/>
          </a:xfrm>
          <a:custGeom>
            <a:avLst/>
            <a:gdLst/>
            <a:ahLst/>
            <a:cxnLst/>
            <a:rect l="l" t="t" r="r" b="b"/>
            <a:pathLst>
              <a:path w="8823325" h="2235200">
                <a:moveTo>
                  <a:pt x="0" y="2234985"/>
                </a:moveTo>
                <a:lnTo>
                  <a:pt x="0" y="0"/>
                </a:lnTo>
                <a:lnTo>
                  <a:pt x="8823000" y="0"/>
                </a:lnTo>
                <a:lnTo>
                  <a:pt x="0" y="2234985"/>
                </a:lnTo>
              </a:path>
            </a:pathLst>
          </a:custGeom>
          <a:solidFill>
            <a:srgbClr val="126E8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71444" y="1401001"/>
            <a:ext cx="4551460" cy="578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50" b="0" i="0">
                <a:solidFill>
                  <a:srgbClr val="126E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67793" y="3705722"/>
            <a:ext cx="14158762" cy="2596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20079" y="9572815"/>
            <a:ext cx="5854191" cy="5146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717" y="9572815"/>
            <a:ext cx="4207700" cy="5146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71932" y="9572815"/>
            <a:ext cx="4207700" cy="5146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49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3C23246-838A-44D0-8228-A22E94DAE5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8858" y="346075"/>
            <a:ext cx="16193741" cy="7178331"/>
          </a:xfrm>
        </p:spPr>
        <p:txBody>
          <a:bodyPr/>
          <a:lstStyle/>
          <a:p>
            <a:pPr marL="12700" marR="5080" lvl="0" indent="2540" algn="ctr" defTabSz="914400">
              <a:spcBef>
                <a:spcPts val="0"/>
              </a:spcBef>
            </a:pPr>
            <a:r>
              <a:rPr lang="ru-RU" sz="6600" b="1" spc="-55" dirty="0" smtClean="0">
                <a:solidFill>
                  <a:srgbClr val="126D82"/>
                </a:solidFill>
                <a:latin typeface="Times New Roman" pitchFamily="18" charset="0"/>
                <a:cs typeface="Times New Roman" pitchFamily="18" charset="0"/>
              </a:rPr>
              <a:t>				    </a:t>
            </a:r>
            <a:r>
              <a:rPr lang="ru-RU" sz="6600" b="1" spc="-55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6600" b="1" spc="-11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оги</a:t>
            </a:r>
            <a:r>
              <a:rPr lang="ru-RU" sz="6600" b="1" spc="-5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spc="-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независ</a:t>
            </a:r>
            <a:r>
              <a:rPr lang="ru-RU" sz="6600" b="1" spc="-7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6600" b="1" spc="-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мой</a:t>
            </a:r>
            <a:r>
              <a:rPr lang="ru-RU" sz="6600" b="1" spc="4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					</a:t>
            </a:r>
            <a:r>
              <a:rPr lang="ru-RU" sz="6600" b="1" spc="45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sz="6600" b="1" spc="-45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6600" b="1" spc="-105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6600" b="1" spc="-45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енки</a:t>
            </a:r>
            <a:r>
              <a:rPr lang="ru-RU" sz="6600" b="1" spc="-2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spc="-14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6600" b="1" spc="-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ачест</a:t>
            </a:r>
            <a:r>
              <a:rPr lang="ru-RU" sz="6600" b="1" spc="-6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6600" b="1" spc="-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600" b="1" spc="1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spc="-9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6600" b="1" spc="-4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словий</a:t>
            </a:r>
            <a:r>
              <a:rPr lang="ru-RU" sz="6600" b="1" spc="-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spc="-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осу</a:t>
            </a:r>
            <a:r>
              <a:rPr lang="ru-RU" sz="6600" b="1" spc="-1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6600" b="1" spc="-3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ест</a:t>
            </a:r>
            <a:r>
              <a:rPr lang="ru-RU" sz="6600" b="1" spc="-114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6600" b="1" spc="-4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ления</a:t>
            </a:r>
            <a:r>
              <a:rPr lang="ru-RU" sz="6600" b="1" spc="-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образов</a:t>
            </a:r>
            <a:r>
              <a:rPr lang="ru-RU" sz="6600" b="1" spc="-8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600" b="1" spc="-9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6600" b="1" spc="-17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6600" b="1" spc="-4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льной</a:t>
            </a:r>
            <a:r>
              <a:rPr lang="ru-RU" sz="6600" b="1" spc="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spc="-114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6600" b="1" spc="-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ея</a:t>
            </a:r>
            <a:r>
              <a:rPr lang="ru-RU" sz="6600" b="1" spc="-9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6600" b="1" spc="-17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6600" b="1" spc="-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льности</a:t>
            </a:r>
            <a:r>
              <a:rPr lang="ru-RU" sz="6600" b="1" spc="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spc="-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ш</a:t>
            </a:r>
            <a:r>
              <a:rPr lang="ru-RU" sz="6600" b="1" spc="-18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6600" b="1" spc="-18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6600" b="1" spc="-4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6600" b="1" spc="-8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600" b="1" spc="-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6600" b="1" spc="-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2700" marR="5080" lvl="0" indent="2540" algn="ctr" defTabSz="914400">
              <a:spcBef>
                <a:spcPts val="0"/>
              </a:spcBef>
            </a:pPr>
            <a:r>
              <a:rPr lang="ru-RU" sz="6600" b="1" spc="-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Юргинского городского </a:t>
            </a:r>
          </a:p>
          <a:p>
            <a:pPr marL="12700" marR="5080" lvl="0" indent="2540" algn="ctr" defTabSz="914400">
              <a:spcBef>
                <a:spcPts val="0"/>
              </a:spcBef>
            </a:pPr>
            <a:r>
              <a:rPr lang="ru-RU" sz="6600" b="1" spc="-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sz="6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1E1F5D3-DDD7-4AAD-82F3-34623B3E3C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flipH="1">
            <a:off x="304800" y="7966075"/>
            <a:ext cx="8153400" cy="1752600"/>
          </a:xfrm>
        </p:spPr>
        <p:txBody>
          <a:bodyPr/>
          <a:lstStyle/>
          <a:p>
            <a:pPr lvl="0" algn="l" defTabSz="1623185" fontAlgn="base">
              <a:spcAft>
                <a:spcPct val="0"/>
              </a:spcAft>
            </a:pP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образованием Администрации города Юрги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55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66800" y="3698875"/>
            <a:ext cx="16459200" cy="3276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51407">
              <a:lnSpc>
                <a:spcPct val="90000"/>
              </a:lnSpc>
              <a:spcBef>
                <a:spcPts val="1587"/>
              </a:spcBef>
            </a:pPr>
            <a:r>
              <a:rPr lang="ru-RU" sz="3200" b="1" spc="-150" dirty="0" smtClean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Общеобразовательные организации, </a:t>
            </a:r>
            <a:endParaRPr lang="ru-RU" sz="3200" b="1" spc="-150" dirty="0" smtClean="0">
              <a:solidFill>
                <a:prstClr val="black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 defTabSz="1451407">
              <a:lnSpc>
                <a:spcPct val="90000"/>
              </a:lnSpc>
              <a:spcBef>
                <a:spcPts val="1587"/>
              </a:spcBef>
            </a:pPr>
            <a:r>
              <a:rPr lang="ru-RU" sz="3200" b="1" spc="-150" smtClean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набравшие  </a:t>
            </a:r>
            <a:r>
              <a:rPr lang="ru-RU" sz="3200" b="1" spc="-150" dirty="0" smtClean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по всем </a:t>
            </a:r>
            <a:r>
              <a:rPr lang="ru-RU" sz="3200" b="1" spc="-150" smtClean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показателям </a:t>
            </a:r>
            <a:r>
              <a:rPr lang="ru-RU" sz="3200" b="1" spc="-150" smtClean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70 </a:t>
            </a:r>
            <a:r>
              <a:rPr lang="ru-RU" sz="3200" b="1" spc="-150" dirty="0" smtClean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баллов и выше </a:t>
            </a:r>
          </a:p>
          <a:p>
            <a:pPr algn="ctr" defTabSz="1451407">
              <a:lnSpc>
                <a:spcPct val="90000"/>
              </a:lnSpc>
              <a:spcBef>
                <a:spcPts val="1587"/>
              </a:spcBef>
            </a:pPr>
            <a:r>
              <a:rPr lang="ru-RU" sz="3200" b="1" spc="-150" dirty="0" smtClean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составляют </a:t>
            </a:r>
            <a:r>
              <a:rPr lang="ru-RU" sz="3200" b="1" spc="-150" dirty="0" smtClean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100% </a:t>
            </a:r>
            <a:r>
              <a:rPr lang="ru-RU" sz="3200" b="1" spc="-150" dirty="0" smtClean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от общего числа оцениваемых  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1600232" y="422275"/>
            <a:ext cx="13373903" cy="949500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результаты НОКО - 2021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2708276"/>
            <a:ext cx="16840200" cy="1405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51407">
              <a:lnSpc>
                <a:spcPct val="90000"/>
              </a:lnSpc>
              <a:spcBef>
                <a:spcPts val="1587"/>
              </a:spcBef>
            </a:pP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Суммарное среднее </a:t>
            </a: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значение </a:t>
            </a: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 84,38</a:t>
            </a:r>
          </a:p>
          <a:p>
            <a:pPr algn="ctr" defTabSz="1451407">
              <a:lnSpc>
                <a:spcPct val="90000"/>
              </a:lnSpc>
              <a:spcBef>
                <a:spcPts val="1587"/>
              </a:spcBef>
            </a:pP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8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4315" y="2901509"/>
            <a:ext cx="466724" cy="466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441231" y="2901509"/>
            <a:ext cx="466724" cy="4667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14315" y="5279397"/>
            <a:ext cx="466724" cy="4667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441231" y="5279397"/>
            <a:ext cx="466724" cy="4667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7950" algn="just">
              <a:lnSpc>
                <a:spcPct val="142200"/>
              </a:lnSpc>
            </a:pPr>
            <a:r>
              <a:rPr spc="-165" dirty="0"/>
              <a:t>С</a:t>
            </a:r>
            <a:r>
              <a:rPr spc="150" dirty="0"/>
              <a:t>о</a:t>
            </a:r>
            <a:r>
              <a:rPr spc="210" dirty="0"/>
              <a:t>х</a:t>
            </a:r>
            <a:r>
              <a:rPr spc="135" dirty="0"/>
              <a:t>р</a:t>
            </a:r>
            <a:r>
              <a:rPr spc="320" dirty="0"/>
              <a:t>а</a:t>
            </a:r>
            <a:r>
              <a:rPr dirty="0"/>
              <a:t>н</a:t>
            </a:r>
            <a:r>
              <a:rPr spc="290" dirty="0"/>
              <a:t>е</a:t>
            </a:r>
            <a:r>
              <a:rPr dirty="0"/>
              <a:t>н</a:t>
            </a:r>
            <a:r>
              <a:rPr spc="45" dirty="0"/>
              <a:t>и</a:t>
            </a:r>
            <a:r>
              <a:rPr spc="140" dirty="0"/>
              <a:t>е</a:t>
            </a:r>
            <a:r>
              <a:rPr spc="250" dirty="0"/>
              <a:t> </a:t>
            </a:r>
            <a:r>
              <a:rPr spc="45" dirty="0"/>
              <a:t>в</a:t>
            </a:r>
            <a:r>
              <a:rPr spc="-25" dirty="0"/>
              <a:t>ы</a:t>
            </a:r>
            <a:r>
              <a:rPr spc="160" dirty="0"/>
              <a:t>с</a:t>
            </a:r>
            <a:r>
              <a:rPr spc="150" dirty="0"/>
              <a:t>о</a:t>
            </a:r>
            <a:r>
              <a:rPr spc="10" dirty="0"/>
              <a:t>к</a:t>
            </a:r>
            <a:r>
              <a:rPr spc="45" dirty="0"/>
              <a:t>и</a:t>
            </a:r>
            <a:r>
              <a:rPr spc="60" dirty="0"/>
              <a:t>х</a:t>
            </a:r>
            <a:r>
              <a:rPr spc="250" dirty="0"/>
              <a:t> </a:t>
            </a:r>
            <a:r>
              <a:rPr spc="45" dirty="0"/>
              <a:t>п</a:t>
            </a:r>
            <a:r>
              <a:rPr spc="150" dirty="0"/>
              <a:t>о</a:t>
            </a:r>
            <a:r>
              <a:rPr spc="10" dirty="0"/>
              <a:t>к</a:t>
            </a:r>
            <a:r>
              <a:rPr spc="320" dirty="0"/>
              <a:t>а</a:t>
            </a:r>
            <a:r>
              <a:rPr spc="170" dirty="0"/>
              <a:t>з</a:t>
            </a:r>
            <a:r>
              <a:rPr spc="320" dirty="0"/>
              <a:t>а</a:t>
            </a:r>
            <a:r>
              <a:rPr spc="275" dirty="0"/>
              <a:t>т</a:t>
            </a:r>
            <a:r>
              <a:rPr spc="290" dirty="0"/>
              <a:t>е</a:t>
            </a:r>
            <a:r>
              <a:rPr spc="150" dirty="0"/>
              <a:t>л</a:t>
            </a:r>
            <a:r>
              <a:rPr spc="290" dirty="0"/>
              <a:t>е</a:t>
            </a:r>
            <a:r>
              <a:rPr spc="-105" dirty="0"/>
              <a:t>й</a:t>
            </a:r>
            <a:r>
              <a:rPr spc="-45" dirty="0"/>
              <a:t> </a:t>
            </a:r>
            <a:r>
              <a:rPr spc="10" dirty="0"/>
              <a:t>к</a:t>
            </a:r>
            <a:r>
              <a:rPr spc="320" dirty="0"/>
              <a:t>а</a:t>
            </a:r>
            <a:r>
              <a:rPr spc="150" dirty="0"/>
              <a:t>ч</a:t>
            </a:r>
            <a:r>
              <a:rPr spc="290" dirty="0"/>
              <a:t>е</a:t>
            </a:r>
            <a:r>
              <a:rPr spc="160" dirty="0"/>
              <a:t>с</a:t>
            </a:r>
            <a:r>
              <a:rPr spc="275" dirty="0"/>
              <a:t>т</a:t>
            </a:r>
            <a:r>
              <a:rPr spc="45" dirty="0"/>
              <a:t>в</a:t>
            </a:r>
            <a:r>
              <a:rPr spc="170" dirty="0"/>
              <a:t>а</a:t>
            </a:r>
            <a:r>
              <a:rPr spc="250" dirty="0"/>
              <a:t> </a:t>
            </a:r>
            <a:r>
              <a:rPr spc="365" dirty="0"/>
              <a:t>у</a:t>
            </a:r>
            <a:r>
              <a:rPr spc="160" dirty="0"/>
              <a:t>с</a:t>
            </a:r>
            <a:r>
              <a:rPr spc="150" dirty="0"/>
              <a:t>ло</a:t>
            </a:r>
            <a:r>
              <a:rPr spc="45" dirty="0"/>
              <a:t>ви</a:t>
            </a:r>
            <a:r>
              <a:rPr spc="-105" dirty="0"/>
              <a:t>й</a:t>
            </a:r>
            <a:r>
              <a:rPr spc="250" dirty="0"/>
              <a:t> </a:t>
            </a:r>
            <a:r>
              <a:rPr spc="150" dirty="0"/>
              <a:t>о</a:t>
            </a:r>
            <a:r>
              <a:rPr spc="160" dirty="0"/>
              <a:t>с</a:t>
            </a:r>
            <a:r>
              <a:rPr spc="365" dirty="0"/>
              <a:t>у</a:t>
            </a:r>
            <a:r>
              <a:rPr spc="20" dirty="0"/>
              <a:t>щ</a:t>
            </a:r>
            <a:r>
              <a:rPr spc="290" dirty="0"/>
              <a:t>е</a:t>
            </a:r>
            <a:r>
              <a:rPr spc="160" dirty="0"/>
              <a:t>с</a:t>
            </a:r>
            <a:r>
              <a:rPr spc="275" dirty="0"/>
              <a:t>т</a:t>
            </a:r>
            <a:r>
              <a:rPr spc="45" dirty="0"/>
              <a:t>в</a:t>
            </a:r>
            <a:r>
              <a:rPr spc="150" dirty="0"/>
              <a:t>л</a:t>
            </a:r>
            <a:r>
              <a:rPr spc="290" dirty="0"/>
              <a:t>е</a:t>
            </a:r>
            <a:r>
              <a:rPr dirty="0"/>
              <a:t>н</a:t>
            </a:r>
            <a:r>
              <a:rPr spc="45" dirty="0"/>
              <a:t>и</a:t>
            </a:r>
            <a:r>
              <a:rPr spc="-90" dirty="0"/>
              <a:t>я</a:t>
            </a:r>
            <a:r>
              <a:rPr spc="-45" dirty="0"/>
              <a:t> </a:t>
            </a:r>
            <a:r>
              <a:rPr spc="150" dirty="0"/>
              <a:t>об</a:t>
            </a:r>
            <a:r>
              <a:rPr spc="135" dirty="0"/>
              <a:t>р</a:t>
            </a:r>
            <a:r>
              <a:rPr spc="320" dirty="0"/>
              <a:t>а</a:t>
            </a:r>
            <a:r>
              <a:rPr spc="170" dirty="0"/>
              <a:t>з</a:t>
            </a:r>
            <a:r>
              <a:rPr spc="150" dirty="0"/>
              <a:t>о</a:t>
            </a:r>
            <a:r>
              <a:rPr spc="45" dirty="0"/>
              <a:t>в</a:t>
            </a:r>
            <a:r>
              <a:rPr spc="320" dirty="0"/>
              <a:t>а</a:t>
            </a:r>
            <a:r>
              <a:rPr spc="275" dirty="0"/>
              <a:t>т</a:t>
            </a:r>
            <a:r>
              <a:rPr spc="290" dirty="0"/>
              <a:t>е</a:t>
            </a:r>
            <a:r>
              <a:rPr spc="150" dirty="0"/>
              <a:t>л</a:t>
            </a:r>
            <a:r>
              <a:rPr spc="70" dirty="0"/>
              <a:t>ь</a:t>
            </a:r>
            <a:r>
              <a:rPr dirty="0"/>
              <a:t>н</a:t>
            </a:r>
            <a:r>
              <a:rPr spc="150" dirty="0"/>
              <a:t>о</a:t>
            </a:r>
            <a:r>
              <a:rPr spc="-105" dirty="0"/>
              <a:t>й</a:t>
            </a:r>
            <a:r>
              <a:rPr spc="250" dirty="0"/>
              <a:t> </a:t>
            </a:r>
            <a:r>
              <a:rPr spc="345" dirty="0"/>
              <a:t>д</a:t>
            </a:r>
            <a:r>
              <a:rPr spc="290" dirty="0"/>
              <a:t>е</a:t>
            </a:r>
            <a:r>
              <a:rPr spc="60" dirty="0"/>
              <a:t>я</a:t>
            </a:r>
            <a:r>
              <a:rPr spc="275" dirty="0"/>
              <a:t>т</a:t>
            </a:r>
            <a:r>
              <a:rPr spc="290" dirty="0"/>
              <a:t>е</a:t>
            </a:r>
            <a:r>
              <a:rPr spc="150" dirty="0"/>
              <a:t>л</a:t>
            </a:r>
            <a:r>
              <a:rPr spc="70" dirty="0"/>
              <a:t>ь</a:t>
            </a:r>
            <a:r>
              <a:rPr dirty="0"/>
              <a:t>н</a:t>
            </a:r>
            <a:r>
              <a:rPr spc="150" dirty="0"/>
              <a:t>о</a:t>
            </a:r>
            <a:r>
              <a:rPr spc="160" dirty="0"/>
              <a:t>с</a:t>
            </a:r>
            <a:r>
              <a:rPr spc="275" dirty="0"/>
              <a:t>т</a:t>
            </a:r>
            <a:r>
              <a:rPr spc="-105" dirty="0"/>
              <a:t>и</a:t>
            </a: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34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pc="-165" dirty="0"/>
              <a:t>С</a:t>
            </a:r>
            <a:r>
              <a:rPr spc="150" dirty="0"/>
              <a:t>о</a:t>
            </a:r>
            <a:r>
              <a:rPr spc="170" dirty="0"/>
              <a:t>з</a:t>
            </a:r>
            <a:r>
              <a:rPr spc="345" dirty="0"/>
              <a:t>д</a:t>
            </a:r>
            <a:r>
              <a:rPr spc="320" dirty="0"/>
              <a:t>а</a:t>
            </a:r>
            <a:r>
              <a:rPr dirty="0"/>
              <a:t>н</a:t>
            </a:r>
            <a:r>
              <a:rPr spc="45" dirty="0"/>
              <a:t>и</a:t>
            </a:r>
            <a:r>
              <a:rPr spc="140" dirty="0"/>
              <a:t>е</a:t>
            </a:r>
            <a:r>
              <a:rPr spc="250" dirty="0"/>
              <a:t> </a:t>
            </a:r>
            <a:r>
              <a:rPr spc="-105" dirty="0"/>
              <a:t>в</a:t>
            </a:r>
            <a:r>
              <a:rPr spc="250" dirty="0"/>
              <a:t> </a:t>
            </a:r>
            <a:r>
              <a:rPr spc="150" dirty="0"/>
              <a:t>о</a:t>
            </a:r>
            <a:r>
              <a:rPr spc="135" dirty="0"/>
              <a:t>р</a:t>
            </a:r>
            <a:r>
              <a:rPr spc="160" dirty="0"/>
              <a:t>г</a:t>
            </a:r>
            <a:r>
              <a:rPr spc="320" dirty="0"/>
              <a:t>а</a:t>
            </a:r>
            <a:r>
              <a:rPr dirty="0"/>
              <a:t>н</a:t>
            </a:r>
            <a:r>
              <a:rPr spc="45" dirty="0"/>
              <a:t>и</a:t>
            </a:r>
            <a:r>
              <a:rPr spc="170" dirty="0"/>
              <a:t>з</a:t>
            </a:r>
            <a:r>
              <a:rPr spc="320" dirty="0"/>
              <a:t>а</a:t>
            </a:r>
            <a:r>
              <a:rPr spc="160" dirty="0"/>
              <a:t>ц</a:t>
            </a:r>
            <a:r>
              <a:rPr spc="50" dirty="0"/>
              <a:t>ия</a:t>
            </a:r>
            <a:r>
              <a:rPr spc="60" dirty="0"/>
              <a:t>х</a:t>
            </a:r>
            <a:r>
              <a:rPr spc="250" dirty="0"/>
              <a:t> </a:t>
            </a:r>
            <a:r>
              <a:rPr spc="150" dirty="0"/>
              <a:t>об</a:t>
            </a:r>
            <a:r>
              <a:rPr spc="20" dirty="0"/>
              <a:t>щ</a:t>
            </a:r>
            <a:r>
              <a:rPr spc="290" dirty="0"/>
              <a:t>е</a:t>
            </a:r>
            <a:r>
              <a:rPr spc="160" dirty="0"/>
              <a:t>г</a:t>
            </a:r>
            <a:r>
              <a:rPr dirty="0"/>
              <a:t>о</a:t>
            </a:r>
          </a:p>
          <a:p>
            <a:pPr marL="12700" marR="5080">
              <a:lnSpc>
                <a:spcPct val="142200"/>
              </a:lnSpc>
            </a:pPr>
            <a:r>
              <a:rPr spc="150" dirty="0"/>
              <a:t>об</a:t>
            </a:r>
            <a:r>
              <a:rPr spc="135" dirty="0"/>
              <a:t>р</a:t>
            </a:r>
            <a:r>
              <a:rPr spc="320" dirty="0"/>
              <a:t>а</a:t>
            </a:r>
            <a:r>
              <a:rPr spc="170" dirty="0"/>
              <a:t>з</a:t>
            </a:r>
            <a:r>
              <a:rPr spc="150" dirty="0"/>
              <a:t>о</a:t>
            </a:r>
            <a:r>
              <a:rPr spc="45" dirty="0"/>
              <a:t>в</a:t>
            </a:r>
            <a:r>
              <a:rPr spc="320" dirty="0"/>
              <a:t>а</a:t>
            </a:r>
            <a:r>
              <a:rPr dirty="0"/>
              <a:t>н</a:t>
            </a:r>
            <a:r>
              <a:rPr spc="45" dirty="0"/>
              <a:t>и</a:t>
            </a:r>
            <a:r>
              <a:rPr spc="-90" dirty="0"/>
              <a:t>я</a:t>
            </a:r>
            <a:r>
              <a:rPr spc="250" dirty="0"/>
              <a:t> </a:t>
            </a:r>
            <a:r>
              <a:rPr spc="365" dirty="0"/>
              <a:t>у</a:t>
            </a:r>
            <a:r>
              <a:rPr spc="160" dirty="0"/>
              <a:t>с</a:t>
            </a:r>
            <a:r>
              <a:rPr spc="150" dirty="0"/>
              <a:t>ло</a:t>
            </a:r>
            <a:r>
              <a:rPr spc="45" dirty="0"/>
              <a:t>ви</a:t>
            </a:r>
            <a:r>
              <a:rPr spc="-105" dirty="0"/>
              <a:t>й</a:t>
            </a:r>
            <a:r>
              <a:rPr spc="250" dirty="0"/>
              <a:t> </a:t>
            </a:r>
            <a:r>
              <a:rPr spc="345" dirty="0"/>
              <a:t>д</a:t>
            </a:r>
            <a:r>
              <a:rPr spc="150" dirty="0"/>
              <a:t>о</a:t>
            </a:r>
            <a:r>
              <a:rPr spc="160" dirty="0"/>
              <a:t>с</a:t>
            </a:r>
            <a:r>
              <a:rPr spc="275" dirty="0"/>
              <a:t>т</a:t>
            </a:r>
            <a:r>
              <a:rPr spc="365" dirty="0"/>
              <a:t>у</a:t>
            </a:r>
            <a:r>
              <a:rPr spc="45" dirty="0"/>
              <a:t>п</a:t>
            </a:r>
            <a:r>
              <a:rPr dirty="0"/>
              <a:t>н</a:t>
            </a:r>
            <a:r>
              <a:rPr spc="150" dirty="0"/>
              <a:t>о</a:t>
            </a:r>
            <a:r>
              <a:rPr spc="160" dirty="0"/>
              <a:t>с</a:t>
            </a:r>
            <a:r>
              <a:rPr spc="275" dirty="0"/>
              <a:t>т</a:t>
            </a:r>
            <a:r>
              <a:rPr spc="-105" dirty="0"/>
              <a:t>и</a:t>
            </a:r>
            <a:r>
              <a:rPr spc="-45" dirty="0"/>
              <a:t> </a:t>
            </a:r>
            <a:r>
              <a:rPr spc="345" dirty="0"/>
              <a:t>д</a:t>
            </a:r>
            <a:r>
              <a:rPr spc="150" dirty="0"/>
              <a:t>л</a:t>
            </a:r>
            <a:r>
              <a:rPr spc="-90" dirty="0"/>
              <a:t>я</a:t>
            </a:r>
            <a:r>
              <a:rPr spc="250" dirty="0"/>
              <a:t> </a:t>
            </a:r>
            <a:r>
              <a:rPr spc="150" dirty="0"/>
              <a:t>л</a:t>
            </a:r>
            <a:r>
              <a:rPr spc="45" dirty="0"/>
              <a:t>и</a:t>
            </a:r>
            <a:r>
              <a:rPr spc="10" dirty="0"/>
              <a:t>ц</a:t>
            </a:r>
            <a:r>
              <a:rPr spc="250" dirty="0"/>
              <a:t> </a:t>
            </a:r>
            <a:r>
              <a:rPr spc="10" dirty="0"/>
              <a:t>с</a:t>
            </a:r>
            <a:r>
              <a:rPr spc="250" dirty="0"/>
              <a:t> </a:t>
            </a:r>
            <a:r>
              <a:rPr spc="-335" dirty="0"/>
              <a:t>О</a:t>
            </a:r>
            <a:r>
              <a:rPr spc="-75" dirty="0"/>
              <a:t>В</a:t>
            </a:r>
            <a:r>
              <a:rPr spc="-340" dirty="0"/>
              <a:t>З</a:t>
            </a: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36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pc="-335" dirty="0"/>
              <a:t>О</a:t>
            </a:r>
            <a:r>
              <a:rPr spc="150" dirty="0"/>
              <a:t>б</a:t>
            </a:r>
            <a:r>
              <a:rPr spc="290" dirty="0"/>
              <a:t>е</a:t>
            </a:r>
            <a:r>
              <a:rPr spc="160" dirty="0"/>
              <a:t>с</a:t>
            </a:r>
            <a:r>
              <a:rPr spc="45" dirty="0"/>
              <a:t>п</a:t>
            </a:r>
            <a:r>
              <a:rPr spc="290" dirty="0"/>
              <a:t>е</a:t>
            </a:r>
            <a:r>
              <a:rPr spc="150" dirty="0"/>
              <a:t>ч</a:t>
            </a:r>
            <a:r>
              <a:rPr spc="290" dirty="0"/>
              <a:t>е</a:t>
            </a:r>
            <a:r>
              <a:rPr dirty="0"/>
              <a:t>н</a:t>
            </a:r>
            <a:r>
              <a:rPr spc="45" dirty="0"/>
              <a:t>и</a:t>
            </a:r>
            <a:r>
              <a:rPr spc="140" dirty="0"/>
              <a:t>е</a:t>
            </a:r>
            <a:r>
              <a:rPr spc="250" dirty="0"/>
              <a:t> </a:t>
            </a:r>
            <a:r>
              <a:rPr spc="345" dirty="0"/>
              <a:t>д</a:t>
            </a:r>
            <a:r>
              <a:rPr spc="150" dirty="0"/>
              <a:t>о</a:t>
            </a:r>
            <a:r>
              <a:rPr spc="160" dirty="0"/>
              <a:t>с</a:t>
            </a:r>
            <a:r>
              <a:rPr spc="275" dirty="0"/>
              <a:t>т</a:t>
            </a:r>
            <a:r>
              <a:rPr spc="365" dirty="0"/>
              <a:t>у</a:t>
            </a:r>
            <a:r>
              <a:rPr spc="45" dirty="0"/>
              <a:t>п</a:t>
            </a:r>
            <a:r>
              <a:rPr dirty="0"/>
              <a:t>н</a:t>
            </a:r>
            <a:r>
              <a:rPr spc="150" dirty="0"/>
              <a:t>о</a:t>
            </a:r>
            <a:r>
              <a:rPr spc="160" dirty="0"/>
              <a:t>с</a:t>
            </a:r>
            <a:r>
              <a:rPr spc="275" dirty="0"/>
              <a:t>т</a:t>
            </a:r>
            <a:r>
              <a:rPr spc="-105" dirty="0"/>
              <a:t>и</a:t>
            </a:r>
          </a:p>
          <a:p>
            <a:pPr marL="12700" marR="665480">
              <a:lnSpc>
                <a:spcPct val="142200"/>
              </a:lnSpc>
            </a:pPr>
            <a:r>
              <a:rPr spc="45" dirty="0"/>
              <a:t>и</a:t>
            </a:r>
            <a:r>
              <a:rPr dirty="0"/>
              <a:t>н</a:t>
            </a:r>
            <a:r>
              <a:rPr spc="409" dirty="0"/>
              <a:t>ф</a:t>
            </a:r>
            <a:r>
              <a:rPr spc="150" dirty="0"/>
              <a:t>о</a:t>
            </a:r>
            <a:r>
              <a:rPr spc="135" dirty="0"/>
              <a:t>р</a:t>
            </a:r>
            <a:r>
              <a:rPr spc="210" dirty="0"/>
              <a:t>м</a:t>
            </a:r>
            <a:r>
              <a:rPr spc="320" dirty="0"/>
              <a:t>а</a:t>
            </a:r>
            <a:r>
              <a:rPr spc="160" dirty="0"/>
              <a:t>ц</a:t>
            </a:r>
            <a:r>
              <a:rPr spc="45" dirty="0"/>
              <a:t>и</a:t>
            </a:r>
            <a:r>
              <a:rPr spc="150" dirty="0"/>
              <a:t>о</a:t>
            </a:r>
            <a:r>
              <a:rPr dirty="0"/>
              <a:t>нн</a:t>
            </a:r>
            <a:r>
              <a:rPr spc="-25" dirty="0"/>
              <a:t>ы</a:t>
            </a:r>
            <a:r>
              <a:rPr spc="60" dirty="0"/>
              <a:t>х</a:t>
            </a:r>
            <a:r>
              <a:rPr spc="250" dirty="0"/>
              <a:t> </a:t>
            </a:r>
            <a:r>
              <a:rPr spc="160" dirty="0"/>
              <a:t>с</a:t>
            </a:r>
            <a:r>
              <a:rPr spc="275" dirty="0"/>
              <a:t>т</a:t>
            </a:r>
            <a:r>
              <a:rPr spc="290" dirty="0"/>
              <a:t>е</a:t>
            </a:r>
            <a:r>
              <a:rPr dirty="0"/>
              <a:t>н</a:t>
            </a:r>
            <a:r>
              <a:rPr spc="345" dirty="0"/>
              <a:t>д</a:t>
            </a:r>
            <a:r>
              <a:rPr spc="150" dirty="0"/>
              <a:t>о</a:t>
            </a:r>
            <a:r>
              <a:rPr spc="-105" dirty="0"/>
              <a:t>в</a:t>
            </a:r>
            <a:r>
              <a:rPr spc="250" dirty="0"/>
              <a:t> </a:t>
            </a:r>
            <a:r>
              <a:rPr spc="345" dirty="0"/>
              <a:t>д</a:t>
            </a:r>
            <a:r>
              <a:rPr spc="150" dirty="0"/>
              <a:t>л</a:t>
            </a:r>
            <a:r>
              <a:rPr spc="-90" dirty="0"/>
              <a:t>я</a:t>
            </a:r>
            <a:r>
              <a:rPr spc="-45" dirty="0"/>
              <a:t> </a:t>
            </a:r>
            <a:r>
              <a:rPr spc="45" dirty="0"/>
              <a:t>п</a:t>
            </a:r>
            <a:r>
              <a:rPr spc="150" dirty="0"/>
              <a:t>о</a:t>
            </a:r>
            <a:r>
              <a:rPr spc="160" dirty="0"/>
              <a:t>с</a:t>
            </a:r>
            <a:r>
              <a:rPr spc="290" dirty="0"/>
              <a:t>е</a:t>
            </a:r>
            <a:r>
              <a:rPr spc="275" dirty="0"/>
              <a:t>т</a:t>
            </a:r>
            <a:r>
              <a:rPr spc="45" dirty="0"/>
              <a:t>и</a:t>
            </a:r>
            <a:r>
              <a:rPr spc="275" dirty="0"/>
              <a:t>т</a:t>
            </a:r>
            <a:r>
              <a:rPr spc="290" dirty="0"/>
              <a:t>е</a:t>
            </a:r>
            <a:r>
              <a:rPr spc="150" dirty="0"/>
              <a:t>л</a:t>
            </a:r>
            <a:r>
              <a:rPr spc="290" dirty="0"/>
              <a:t>е</a:t>
            </a:r>
            <a:r>
              <a:rPr spc="-105" dirty="0"/>
              <a:t>й</a:t>
            </a:r>
          </a:p>
        </p:txBody>
      </p:sp>
      <p:sp>
        <p:nvSpPr>
          <p:cNvPr id="7" name="object 7"/>
          <p:cNvSpPr/>
          <p:nvPr/>
        </p:nvSpPr>
        <p:spPr>
          <a:xfrm>
            <a:off x="1314315" y="7690391"/>
            <a:ext cx="466724" cy="4667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1650">
              <a:lnSpc>
                <a:spcPct val="142200"/>
              </a:lnSpc>
            </a:pPr>
            <a:r>
              <a:rPr spc="20" dirty="0"/>
              <a:t>Р</a:t>
            </a:r>
            <a:r>
              <a:rPr spc="320" dirty="0"/>
              <a:t>а</a:t>
            </a:r>
            <a:r>
              <a:rPr spc="170" dirty="0"/>
              <a:t>з</a:t>
            </a:r>
            <a:r>
              <a:rPr spc="210" dirty="0"/>
              <a:t>м</a:t>
            </a:r>
            <a:r>
              <a:rPr spc="290" dirty="0"/>
              <a:t>е</a:t>
            </a:r>
            <a:r>
              <a:rPr spc="20" dirty="0"/>
              <a:t>щ</a:t>
            </a:r>
            <a:r>
              <a:rPr spc="290" dirty="0"/>
              <a:t>е</a:t>
            </a:r>
            <a:r>
              <a:rPr dirty="0"/>
              <a:t>н</a:t>
            </a:r>
            <a:r>
              <a:rPr spc="45" dirty="0"/>
              <a:t>и</a:t>
            </a:r>
            <a:r>
              <a:rPr spc="140" dirty="0"/>
              <a:t>е</a:t>
            </a:r>
            <a:r>
              <a:rPr spc="250" dirty="0"/>
              <a:t> </a:t>
            </a:r>
            <a:r>
              <a:rPr spc="150" dirty="0"/>
              <a:t>об</a:t>
            </a:r>
            <a:r>
              <a:rPr spc="135" dirty="0"/>
              <a:t>р</a:t>
            </a:r>
            <a:r>
              <a:rPr spc="320" dirty="0"/>
              <a:t>а</a:t>
            </a:r>
            <a:r>
              <a:rPr spc="170" dirty="0"/>
              <a:t>з</a:t>
            </a:r>
            <a:r>
              <a:rPr spc="150" dirty="0"/>
              <a:t>о</a:t>
            </a:r>
            <a:r>
              <a:rPr spc="45" dirty="0"/>
              <a:t>в</a:t>
            </a:r>
            <a:r>
              <a:rPr spc="320" dirty="0"/>
              <a:t>а</a:t>
            </a:r>
            <a:r>
              <a:rPr spc="275" dirty="0"/>
              <a:t>т</a:t>
            </a:r>
            <a:r>
              <a:rPr spc="290" dirty="0"/>
              <a:t>е</a:t>
            </a:r>
            <a:r>
              <a:rPr spc="150" dirty="0"/>
              <a:t>л</a:t>
            </a:r>
            <a:r>
              <a:rPr spc="70" dirty="0"/>
              <a:t>ь</a:t>
            </a:r>
            <a:r>
              <a:rPr dirty="0"/>
              <a:t>н</a:t>
            </a:r>
            <a:r>
              <a:rPr spc="-25" dirty="0"/>
              <a:t>ы</a:t>
            </a:r>
            <a:r>
              <a:rPr spc="210" dirty="0"/>
              <a:t>м</a:t>
            </a:r>
            <a:r>
              <a:rPr spc="-105" dirty="0"/>
              <a:t>и</a:t>
            </a:r>
            <a:r>
              <a:rPr spc="-45" dirty="0"/>
              <a:t> </a:t>
            </a:r>
            <a:r>
              <a:rPr spc="150" dirty="0"/>
              <a:t>о</a:t>
            </a:r>
            <a:r>
              <a:rPr spc="135" dirty="0"/>
              <a:t>р</a:t>
            </a:r>
            <a:r>
              <a:rPr spc="160" dirty="0"/>
              <a:t>г</a:t>
            </a:r>
            <a:r>
              <a:rPr spc="320" dirty="0"/>
              <a:t>а</a:t>
            </a:r>
            <a:r>
              <a:rPr dirty="0"/>
              <a:t>н</a:t>
            </a:r>
            <a:r>
              <a:rPr spc="45" dirty="0"/>
              <a:t>и</a:t>
            </a:r>
            <a:r>
              <a:rPr spc="170" dirty="0"/>
              <a:t>з</a:t>
            </a:r>
            <a:r>
              <a:rPr spc="320" dirty="0"/>
              <a:t>а</a:t>
            </a:r>
            <a:r>
              <a:rPr spc="160" dirty="0"/>
              <a:t>ц</a:t>
            </a:r>
            <a:r>
              <a:rPr spc="50" dirty="0"/>
              <a:t>ия</a:t>
            </a:r>
            <a:r>
              <a:rPr spc="210" dirty="0"/>
              <a:t>м</a:t>
            </a:r>
            <a:r>
              <a:rPr spc="-105" dirty="0"/>
              <a:t>и</a:t>
            </a:r>
            <a:r>
              <a:rPr spc="250" dirty="0"/>
              <a:t> </a:t>
            </a:r>
            <a:r>
              <a:rPr dirty="0"/>
              <a:t>н</a:t>
            </a:r>
            <a:r>
              <a:rPr spc="290" dirty="0"/>
              <a:t>е</a:t>
            </a:r>
            <a:r>
              <a:rPr spc="345" dirty="0"/>
              <a:t>д</a:t>
            </a:r>
            <a:r>
              <a:rPr spc="150" dirty="0"/>
              <a:t>о</a:t>
            </a:r>
            <a:r>
              <a:rPr spc="160" dirty="0"/>
              <a:t>с</a:t>
            </a:r>
            <a:r>
              <a:rPr spc="275" dirty="0"/>
              <a:t>т</a:t>
            </a:r>
            <a:r>
              <a:rPr spc="320" dirty="0"/>
              <a:t>а</a:t>
            </a:r>
            <a:r>
              <a:rPr spc="-20" dirty="0"/>
              <a:t>ю</a:t>
            </a:r>
            <a:r>
              <a:rPr spc="20" dirty="0"/>
              <a:t>щ</a:t>
            </a:r>
            <a:r>
              <a:rPr spc="290" dirty="0"/>
              <a:t>е</a:t>
            </a:r>
            <a:r>
              <a:rPr spc="-105" dirty="0"/>
              <a:t>й</a:t>
            </a:r>
          </a:p>
          <a:p>
            <a:pPr marL="12700" algn="just">
              <a:lnSpc>
                <a:spcPct val="100000"/>
              </a:lnSpc>
              <a:spcBef>
                <a:spcPts val="1290"/>
              </a:spcBef>
            </a:pPr>
            <a:r>
              <a:rPr spc="45" dirty="0"/>
              <a:t>и</a:t>
            </a:r>
            <a:r>
              <a:rPr dirty="0"/>
              <a:t>н</a:t>
            </a:r>
            <a:r>
              <a:rPr spc="409" dirty="0"/>
              <a:t>ф</a:t>
            </a:r>
            <a:r>
              <a:rPr spc="150" dirty="0"/>
              <a:t>о</a:t>
            </a:r>
            <a:r>
              <a:rPr spc="135" dirty="0"/>
              <a:t>р</a:t>
            </a:r>
            <a:r>
              <a:rPr spc="210" dirty="0"/>
              <a:t>м</a:t>
            </a:r>
            <a:r>
              <a:rPr spc="320" dirty="0"/>
              <a:t>а</a:t>
            </a:r>
            <a:r>
              <a:rPr spc="160" dirty="0"/>
              <a:t>ц</a:t>
            </a:r>
            <a:r>
              <a:rPr spc="45" dirty="0"/>
              <a:t>и</a:t>
            </a:r>
            <a:r>
              <a:rPr spc="-105" dirty="0"/>
              <a:t>и</a:t>
            </a: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 marR="1106170" algn="just">
              <a:lnSpc>
                <a:spcPct val="142200"/>
              </a:lnSpc>
            </a:pPr>
            <a:r>
              <a:rPr spc="-360" dirty="0"/>
              <a:t>П</a:t>
            </a:r>
            <a:r>
              <a:rPr spc="135" dirty="0"/>
              <a:t>р</a:t>
            </a:r>
            <a:r>
              <a:rPr spc="150" dirty="0"/>
              <a:t>о</a:t>
            </a:r>
            <a:r>
              <a:rPr spc="45" dirty="0"/>
              <a:t>в</a:t>
            </a:r>
            <a:r>
              <a:rPr spc="290" dirty="0"/>
              <a:t>е</a:t>
            </a:r>
            <a:r>
              <a:rPr spc="345" dirty="0"/>
              <a:t>д</a:t>
            </a:r>
            <a:r>
              <a:rPr spc="290" dirty="0"/>
              <a:t>е</a:t>
            </a:r>
            <a:r>
              <a:rPr dirty="0"/>
              <a:t>н</a:t>
            </a:r>
            <a:r>
              <a:rPr spc="45" dirty="0"/>
              <a:t>и</a:t>
            </a:r>
            <a:r>
              <a:rPr spc="140" dirty="0"/>
              <a:t>е</a:t>
            </a:r>
            <a:r>
              <a:rPr spc="250" dirty="0"/>
              <a:t> </a:t>
            </a:r>
            <a:r>
              <a:rPr spc="45" dirty="0"/>
              <a:t>п</a:t>
            </a:r>
            <a:r>
              <a:rPr spc="290" dirty="0"/>
              <a:t>е</a:t>
            </a:r>
            <a:r>
              <a:rPr spc="135" dirty="0"/>
              <a:t>р</a:t>
            </a:r>
            <a:r>
              <a:rPr spc="290" dirty="0"/>
              <a:t>е</a:t>
            </a:r>
            <a:r>
              <a:rPr spc="150" dirty="0"/>
              <a:t>о</a:t>
            </a:r>
            <a:r>
              <a:rPr spc="160" dirty="0"/>
              <a:t>с</a:t>
            </a:r>
            <a:r>
              <a:rPr dirty="0"/>
              <a:t>н</a:t>
            </a:r>
            <a:r>
              <a:rPr spc="320" dirty="0"/>
              <a:t>а</a:t>
            </a:r>
            <a:r>
              <a:rPr spc="20" dirty="0"/>
              <a:t>щ</a:t>
            </a:r>
            <a:r>
              <a:rPr spc="290" dirty="0"/>
              <a:t>е</a:t>
            </a:r>
            <a:r>
              <a:rPr dirty="0"/>
              <a:t>н</a:t>
            </a:r>
            <a:r>
              <a:rPr spc="45" dirty="0"/>
              <a:t>и</a:t>
            </a:r>
            <a:r>
              <a:rPr spc="-90" dirty="0"/>
              <a:t>я</a:t>
            </a:r>
            <a:r>
              <a:rPr spc="-45" dirty="0"/>
              <a:t> </a:t>
            </a:r>
            <a:r>
              <a:rPr spc="45" dirty="0"/>
              <a:t>п</a:t>
            </a:r>
            <a:r>
              <a:rPr spc="135" dirty="0"/>
              <a:t>р</a:t>
            </a:r>
            <a:r>
              <a:rPr spc="45" dirty="0"/>
              <a:t>и</a:t>
            </a:r>
            <a:r>
              <a:rPr spc="150" dirty="0"/>
              <a:t>л</a:t>
            </a:r>
            <a:r>
              <a:rPr spc="290" dirty="0"/>
              <a:t>е</a:t>
            </a:r>
            <a:r>
              <a:rPr spc="160" dirty="0"/>
              <a:t>г</a:t>
            </a:r>
            <a:r>
              <a:rPr spc="320" dirty="0"/>
              <a:t>а</a:t>
            </a:r>
            <a:r>
              <a:rPr spc="-20" dirty="0"/>
              <a:t>ю</a:t>
            </a:r>
            <a:r>
              <a:rPr spc="20" dirty="0"/>
              <a:t>щ</a:t>
            </a:r>
            <a:r>
              <a:rPr spc="45" dirty="0"/>
              <a:t>и</a:t>
            </a:r>
            <a:r>
              <a:rPr spc="60" dirty="0"/>
              <a:t>х</a:t>
            </a:r>
            <a:r>
              <a:rPr spc="250" dirty="0"/>
              <a:t> </a:t>
            </a:r>
            <a:r>
              <a:rPr spc="275" dirty="0"/>
              <a:t>т</a:t>
            </a:r>
            <a:r>
              <a:rPr spc="290" dirty="0"/>
              <a:t>е</a:t>
            </a:r>
            <a:r>
              <a:rPr spc="135" dirty="0"/>
              <a:t>рр</a:t>
            </a:r>
            <a:r>
              <a:rPr spc="45" dirty="0"/>
              <a:t>и</a:t>
            </a:r>
            <a:r>
              <a:rPr spc="275" dirty="0"/>
              <a:t>т</a:t>
            </a:r>
            <a:r>
              <a:rPr spc="150" dirty="0"/>
              <a:t>о</a:t>
            </a:r>
            <a:r>
              <a:rPr spc="135" dirty="0"/>
              <a:t>р</a:t>
            </a:r>
            <a:r>
              <a:rPr spc="45" dirty="0"/>
              <a:t>и</a:t>
            </a:r>
            <a:r>
              <a:rPr spc="-105" dirty="0"/>
              <a:t>й</a:t>
            </a:r>
            <a:r>
              <a:rPr spc="250" dirty="0"/>
              <a:t> </a:t>
            </a:r>
            <a:r>
              <a:rPr spc="-105" dirty="0"/>
              <a:t>и</a:t>
            </a:r>
            <a:r>
              <a:rPr spc="-45" dirty="0"/>
              <a:t> </a:t>
            </a:r>
            <a:r>
              <a:rPr spc="45" dirty="0"/>
              <a:t>п</a:t>
            </a:r>
            <a:r>
              <a:rPr spc="150" dirty="0"/>
              <a:t>о</a:t>
            </a:r>
            <a:r>
              <a:rPr spc="210" dirty="0"/>
              <a:t>м</a:t>
            </a:r>
            <a:r>
              <a:rPr spc="290" dirty="0"/>
              <a:t>е</a:t>
            </a:r>
            <a:r>
              <a:rPr spc="20" dirty="0"/>
              <a:t>щ</a:t>
            </a:r>
            <a:r>
              <a:rPr spc="290" dirty="0"/>
              <a:t>е</a:t>
            </a:r>
            <a:r>
              <a:rPr dirty="0"/>
              <a:t>н</a:t>
            </a:r>
            <a:r>
              <a:rPr spc="45" dirty="0"/>
              <a:t>и</a:t>
            </a:r>
            <a:r>
              <a:rPr spc="-105" dirty="0"/>
              <a:t>й</a:t>
            </a: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36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pc="-265" dirty="0"/>
              <a:t>К</a:t>
            </a:r>
            <a:r>
              <a:rPr spc="150" dirty="0"/>
              <a:t>о</a:t>
            </a:r>
            <a:r>
              <a:rPr dirty="0"/>
              <a:t>н</a:t>
            </a:r>
            <a:r>
              <a:rPr spc="275" dirty="0"/>
              <a:t>т</a:t>
            </a:r>
            <a:r>
              <a:rPr spc="135" dirty="0"/>
              <a:t>р</a:t>
            </a:r>
            <a:r>
              <a:rPr spc="150" dirty="0"/>
              <a:t>ол</a:t>
            </a:r>
            <a:r>
              <a:rPr spc="-80" dirty="0"/>
              <a:t>ь</a:t>
            </a:r>
            <a:r>
              <a:rPr spc="250" dirty="0"/>
              <a:t> </a:t>
            </a:r>
            <a:r>
              <a:rPr spc="150" dirty="0"/>
              <a:t>об</a:t>
            </a:r>
            <a:r>
              <a:rPr spc="290" dirty="0"/>
              <a:t>е</a:t>
            </a:r>
            <a:r>
              <a:rPr spc="160" dirty="0"/>
              <a:t>с</a:t>
            </a:r>
            <a:r>
              <a:rPr spc="45" dirty="0"/>
              <a:t>п</a:t>
            </a:r>
            <a:r>
              <a:rPr spc="290" dirty="0"/>
              <a:t>е</a:t>
            </a:r>
            <a:r>
              <a:rPr spc="150" dirty="0"/>
              <a:t>ч</a:t>
            </a:r>
            <a:r>
              <a:rPr spc="290" dirty="0"/>
              <a:t>е</a:t>
            </a:r>
            <a:r>
              <a:rPr dirty="0"/>
              <a:t>н</a:t>
            </a:r>
            <a:r>
              <a:rPr spc="45" dirty="0"/>
              <a:t>и</a:t>
            </a:r>
            <a:r>
              <a:rPr spc="-90" dirty="0"/>
              <a:t>я</a:t>
            </a:r>
          </a:p>
          <a:p>
            <a:pPr marL="12700" marR="5080">
              <a:lnSpc>
                <a:spcPct val="142200"/>
              </a:lnSpc>
            </a:pPr>
            <a:r>
              <a:rPr spc="345" dirty="0"/>
              <a:t>д</a:t>
            </a:r>
            <a:r>
              <a:rPr spc="150" dirty="0"/>
              <a:t>об</a:t>
            </a:r>
            <a:r>
              <a:rPr spc="135" dirty="0"/>
              <a:t>р</a:t>
            </a:r>
            <a:r>
              <a:rPr spc="150" dirty="0"/>
              <a:t>о</a:t>
            </a:r>
            <a:r>
              <a:rPr spc="-75" dirty="0"/>
              <a:t>ж</a:t>
            </a:r>
            <a:r>
              <a:rPr spc="290" dirty="0"/>
              <a:t>е</a:t>
            </a:r>
            <a:r>
              <a:rPr spc="150" dirty="0"/>
              <a:t>л</a:t>
            </a:r>
            <a:r>
              <a:rPr spc="320" dirty="0"/>
              <a:t>а</a:t>
            </a:r>
            <a:r>
              <a:rPr spc="275" dirty="0"/>
              <a:t>т</a:t>
            </a:r>
            <a:r>
              <a:rPr spc="290" dirty="0"/>
              <a:t>е</a:t>
            </a:r>
            <a:r>
              <a:rPr spc="150" dirty="0"/>
              <a:t>л</a:t>
            </a:r>
            <a:r>
              <a:rPr spc="70" dirty="0"/>
              <a:t>ь</a:t>
            </a:r>
            <a:r>
              <a:rPr dirty="0"/>
              <a:t>н</a:t>
            </a:r>
            <a:r>
              <a:rPr spc="150" dirty="0"/>
              <a:t>о</a:t>
            </a:r>
            <a:r>
              <a:rPr spc="160" dirty="0"/>
              <a:t>с</a:t>
            </a:r>
            <a:r>
              <a:rPr spc="275" dirty="0"/>
              <a:t>т</a:t>
            </a:r>
            <a:r>
              <a:rPr spc="-105" dirty="0"/>
              <a:t>и</a:t>
            </a:r>
            <a:r>
              <a:rPr spc="250" dirty="0"/>
              <a:t> </a:t>
            </a:r>
            <a:r>
              <a:rPr spc="-105" dirty="0"/>
              <a:t>и</a:t>
            </a:r>
            <a:r>
              <a:rPr spc="250" dirty="0"/>
              <a:t> </a:t>
            </a:r>
            <a:r>
              <a:rPr spc="45" dirty="0"/>
              <a:t>в</a:t>
            </a:r>
            <a:r>
              <a:rPr spc="290" dirty="0"/>
              <a:t>е</a:t>
            </a:r>
            <a:r>
              <a:rPr spc="-75" dirty="0"/>
              <a:t>ж</a:t>
            </a:r>
            <a:r>
              <a:rPr spc="150" dirty="0"/>
              <a:t>л</a:t>
            </a:r>
            <a:r>
              <a:rPr spc="45" dirty="0"/>
              <a:t>ив</a:t>
            </a:r>
            <a:r>
              <a:rPr spc="150" dirty="0"/>
              <a:t>о</a:t>
            </a:r>
            <a:r>
              <a:rPr spc="160" dirty="0"/>
              <a:t>с</a:t>
            </a:r>
            <a:r>
              <a:rPr spc="275" dirty="0"/>
              <a:t>т</a:t>
            </a:r>
            <a:r>
              <a:rPr spc="-105" dirty="0"/>
              <a:t>и</a:t>
            </a:r>
            <a:r>
              <a:rPr spc="-45" dirty="0"/>
              <a:t> </a:t>
            </a:r>
            <a:r>
              <a:rPr spc="135" dirty="0"/>
              <a:t>р</a:t>
            </a:r>
            <a:r>
              <a:rPr spc="320" dirty="0"/>
              <a:t>а</a:t>
            </a:r>
            <a:r>
              <a:rPr spc="150" dirty="0"/>
              <a:t>бо</a:t>
            </a:r>
            <a:r>
              <a:rPr spc="275" dirty="0"/>
              <a:t>т</a:t>
            </a:r>
            <a:r>
              <a:rPr dirty="0"/>
              <a:t>н</a:t>
            </a:r>
            <a:r>
              <a:rPr spc="45" dirty="0"/>
              <a:t>и</a:t>
            </a:r>
            <a:r>
              <a:rPr spc="10" dirty="0"/>
              <a:t>к</a:t>
            </a:r>
            <a:r>
              <a:rPr spc="150" dirty="0"/>
              <a:t>о</a:t>
            </a:r>
            <a:r>
              <a:rPr spc="-105" dirty="0"/>
              <a:t>в</a:t>
            </a:r>
            <a:r>
              <a:rPr spc="250" dirty="0"/>
              <a:t> </a:t>
            </a:r>
            <a:r>
              <a:rPr spc="150" dirty="0"/>
              <a:t>о</a:t>
            </a:r>
            <a:r>
              <a:rPr spc="135" dirty="0"/>
              <a:t>р</a:t>
            </a:r>
            <a:r>
              <a:rPr spc="160" dirty="0"/>
              <a:t>г</a:t>
            </a:r>
            <a:r>
              <a:rPr spc="320" dirty="0"/>
              <a:t>а</a:t>
            </a:r>
            <a:r>
              <a:rPr dirty="0"/>
              <a:t>н</a:t>
            </a:r>
            <a:r>
              <a:rPr spc="45" dirty="0"/>
              <a:t>и</a:t>
            </a:r>
            <a:r>
              <a:rPr spc="170" dirty="0"/>
              <a:t>з</a:t>
            </a:r>
            <a:r>
              <a:rPr spc="320" dirty="0"/>
              <a:t>а</a:t>
            </a:r>
            <a:r>
              <a:rPr spc="160" dirty="0"/>
              <a:t>ц</a:t>
            </a:r>
            <a:r>
              <a:rPr spc="45" dirty="0"/>
              <a:t>и</a:t>
            </a:r>
            <a:r>
              <a:rPr spc="-105" dirty="0"/>
              <a:t>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567634" y="1209066"/>
            <a:ext cx="5747385" cy="578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350" spc="-265" dirty="0">
                <a:solidFill>
                  <a:srgbClr val="126E81"/>
                </a:solidFill>
                <a:latin typeface="Arial"/>
                <a:cs typeface="Arial"/>
              </a:rPr>
              <a:t>Р</a:t>
            </a:r>
            <a:r>
              <a:rPr sz="4350" spc="-295" dirty="0">
                <a:solidFill>
                  <a:srgbClr val="126E81"/>
                </a:solidFill>
                <a:latin typeface="Arial"/>
                <a:cs typeface="Arial"/>
              </a:rPr>
              <a:t> </a:t>
            </a:r>
            <a:r>
              <a:rPr sz="4350" spc="-440" dirty="0">
                <a:solidFill>
                  <a:srgbClr val="126E81"/>
                </a:solidFill>
                <a:latin typeface="Arial"/>
                <a:cs typeface="Arial"/>
              </a:rPr>
              <a:t>Е</a:t>
            </a:r>
            <a:r>
              <a:rPr sz="4350" spc="-295" dirty="0">
                <a:solidFill>
                  <a:srgbClr val="126E81"/>
                </a:solidFill>
                <a:latin typeface="Arial"/>
                <a:cs typeface="Arial"/>
              </a:rPr>
              <a:t> </a:t>
            </a:r>
            <a:r>
              <a:rPr sz="4350" spc="175" dirty="0">
                <a:solidFill>
                  <a:srgbClr val="126E81"/>
                </a:solidFill>
                <a:latin typeface="Arial"/>
                <a:cs typeface="Arial"/>
              </a:rPr>
              <a:t>К</a:t>
            </a:r>
            <a:r>
              <a:rPr sz="4350" spc="-295" dirty="0">
                <a:solidFill>
                  <a:srgbClr val="126E81"/>
                </a:solidFill>
                <a:latin typeface="Arial"/>
                <a:cs typeface="Arial"/>
              </a:rPr>
              <a:t> </a:t>
            </a:r>
            <a:r>
              <a:rPr sz="4350" spc="-375" dirty="0">
                <a:solidFill>
                  <a:srgbClr val="126E81"/>
                </a:solidFill>
                <a:latin typeface="Arial"/>
                <a:cs typeface="Arial"/>
              </a:rPr>
              <a:t>О</a:t>
            </a:r>
            <a:r>
              <a:rPr sz="4350" spc="-295" dirty="0">
                <a:solidFill>
                  <a:srgbClr val="126E81"/>
                </a:solidFill>
                <a:latin typeface="Arial"/>
                <a:cs typeface="Arial"/>
              </a:rPr>
              <a:t> </a:t>
            </a:r>
            <a:r>
              <a:rPr sz="4350" spc="-220" dirty="0">
                <a:solidFill>
                  <a:srgbClr val="126E81"/>
                </a:solidFill>
                <a:latin typeface="Arial"/>
                <a:cs typeface="Arial"/>
              </a:rPr>
              <a:t>М</a:t>
            </a:r>
            <a:r>
              <a:rPr sz="4350" spc="-295" dirty="0">
                <a:solidFill>
                  <a:srgbClr val="126E81"/>
                </a:solidFill>
                <a:latin typeface="Arial"/>
                <a:cs typeface="Arial"/>
              </a:rPr>
              <a:t> </a:t>
            </a:r>
            <a:r>
              <a:rPr sz="4350" spc="-440" dirty="0">
                <a:solidFill>
                  <a:srgbClr val="126E81"/>
                </a:solidFill>
                <a:latin typeface="Arial"/>
                <a:cs typeface="Arial"/>
              </a:rPr>
              <a:t>Е</a:t>
            </a:r>
            <a:r>
              <a:rPr sz="4350" spc="-295" dirty="0">
                <a:solidFill>
                  <a:srgbClr val="126E81"/>
                </a:solidFill>
                <a:latin typeface="Arial"/>
                <a:cs typeface="Arial"/>
              </a:rPr>
              <a:t> </a:t>
            </a:r>
            <a:r>
              <a:rPr sz="4350" dirty="0">
                <a:solidFill>
                  <a:srgbClr val="126E81"/>
                </a:solidFill>
                <a:latin typeface="Arial"/>
                <a:cs typeface="Arial"/>
              </a:rPr>
              <a:t>Н</a:t>
            </a:r>
            <a:r>
              <a:rPr sz="4350" spc="-295" dirty="0">
                <a:solidFill>
                  <a:srgbClr val="126E81"/>
                </a:solidFill>
                <a:latin typeface="Arial"/>
                <a:cs typeface="Arial"/>
              </a:rPr>
              <a:t> </a:t>
            </a:r>
            <a:r>
              <a:rPr sz="4350" spc="114" dirty="0">
                <a:solidFill>
                  <a:srgbClr val="126E81"/>
                </a:solidFill>
                <a:latin typeface="Arial"/>
                <a:cs typeface="Arial"/>
              </a:rPr>
              <a:t>Д</a:t>
            </a:r>
            <a:r>
              <a:rPr sz="4350" spc="-295" dirty="0">
                <a:solidFill>
                  <a:srgbClr val="126E81"/>
                </a:solidFill>
                <a:latin typeface="Arial"/>
                <a:cs typeface="Arial"/>
              </a:rPr>
              <a:t> </a:t>
            </a:r>
            <a:r>
              <a:rPr sz="4350" spc="-320" dirty="0">
                <a:solidFill>
                  <a:srgbClr val="126E81"/>
                </a:solidFill>
                <a:latin typeface="Arial"/>
                <a:cs typeface="Arial"/>
              </a:rPr>
              <a:t>А</a:t>
            </a:r>
            <a:r>
              <a:rPr sz="4350" spc="-295" dirty="0">
                <a:solidFill>
                  <a:srgbClr val="126E81"/>
                </a:solidFill>
                <a:latin typeface="Arial"/>
                <a:cs typeface="Arial"/>
              </a:rPr>
              <a:t> </a:t>
            </a:r>
            <a:r>
              <a:rPr sz="4350" spc="-195" dirty="0">
                <a:solidFill>
                  <a:srgbClr val="126E81"/>
                </a:solidFill>
                <a:latin typeface="Arial"/>
                <a:cs typeface="Arial"/>
              </a:rPr>
              <a:t>Ц</a:t>
            </a:r>
            <a:r>
              <a:rPr sz="4350" spc="-295" dirty="0">
                <a:solidFill>
                  <a:srgbClr val="126E81"/>
                </a:solidFill>
                <a:latin typeface="Arial"/>
                <a:cs typeface="Arial"/>
              </a:rPr>
              <a:t> </a:t>
            </a:r>
            <a:r>
              <a:rPr sz="4350" spc="30" dirty="0">
                <a:solidFill>
                  <a:srgbClr val="126E81"/>
                </a:solidFill>
                <a:latin typeface="Arial"/>
                <a:cs typeface="Arial"/>
              </a:rPr>
              <a:t>И</a:t>
            </a:r>
            <a:r>
              <a:rPr sz="4350" spc="-295" dirty="0">
                <a:solidFill>
                  <a:srgbClr val="126E81"/>
                </a:solidFill>
                <a:latin typeface="Arial"/>
                <a:cs typeface="Arial"/>
              </a:rPr>
              <a:t> </a:t>
            </a:r>
            <a:r>
              <a:rPr sz="4350" spc="30" dirty="0">
                <a:solidFill>
                  <a:srgbClr val="126E81"/>
                </a:solidFill>
                <a:latin typeface="Arial"/>
                <a:cs typeface="Arial"/>
              </a:rPr>
              <a:t>И</a:t>
            </a:r>
            <a:endParaRPr sz="43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441231" y="7690391"/>
            <a:ext cx="466724" cy="4667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5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287018" y="1"/>
            <a:ext cx="17065896" cy="2022474"/>
          </a:xfrm>
        </p:spPr>
        <p:txBody>
          <a:bodyPr/>
          <a:lstStyle/>
          <a:p>
            <a:pPr marL="12700" marR="5080" lvl="0" indent="-1270" algn="ctr" defTabSz="914400">
              <a:lnSpc>
                <a:spcPts val="5090"/>
              </a:lnSpc>
              <a:spcBef>
                <a:spcPts val="0"/>
              </a:spcBef>
            </a:pP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</a:t>
            </a:r>
            <a:r>
              <a:rPr lang="ru-RU" sz="4800" b="1" spc="-75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</a:t>
            </a: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аз</a:t>
            </a:r>
            <a:r>
              <a:rPr lang="ru-RU" sz="4800" b="1" spc="-20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</a:t>
            </a:r>
            <a:r>
              <a:rPr lang="ru-RU" sz="4800" b="1" spc="-45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</a:t>
            </a:r>
            <a:r>
              <a:rPr lang="ru-RU" sz="4800" b="1" spc="-75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е</a:t>
            </a: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ли</a:t>
            </a:r>
            <a:r>
              <a:rPr lang="ru-RU" sz="4800" b="1" spc="-55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48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</a:t>
            </a:r>
            <a:r>
              <a:rPr lang="ru-RU" sz="4800" b="1" spc="-55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ц</a:t>
            </a:r>
            <a:r>
              <a:rPr lang="ru-RU" sz="48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енки </a:t>
            </a:r>
            <a:r>
              <a:rPr lang="ru-RU" sz="4800" b="1" spc="-85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</a:t>
            </a:r>
            <a:r>
              <a:rPr lang="ru-RU" sz="48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ачества</a:t>
            </a:r>
            <a:r>
              <a:rPr lang="ru-RU" sz="4800" b="1" spc="-35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4800" b="1" spc="-45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</a:t>
            </a:r>
            <a:r>
              <a:rPr lang="ru-RU" sz="48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словий осу</a:t>
            </a:r>
            <a:r>
              <a:rPr lang="ru-RU" sz="4800" b="1" spc="-50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щ</a:t>
            </a:r>
            <a:r>
              <a:rPr lang="ru-RU" sz="48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ест</a:t>
            </a:r>
            <a:r>
              <a:rPr lang="ru-RU" sz="4800" b="1" spc="-30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</a:t>
            </a:r>
            <a:r>
              <a:rPr lang="ru-RU" sz="48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ления</a:t>
            </a:r>
            <a:r>
              <a:rPr lang="ru-RU" sz="4800" b="1" spc="-60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48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образова</a:t>
            </a:r>
            <a:r>
              <a:rPr lang="ru-RU" sz="4800" b="1" spc="-60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</a:t>
            </a:r>
            <a:r>
              <a:rPr lang="ru-RU" sz="4800" b="1" spc="-75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е</a:t>
            </a:r>
            <a:r>
              <a:rPr lang="ru-RU" sz="48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льной</a:t>
            </a:r>
            <a:r>
              <a:rPr lang="ru-RU" sz="4800" b="1" spc="-50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4800" b="1" spc="-55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</a:t>
            </a:r>
            <a:r>
              <a:rPr lang="ru-RU" sz="48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ея</a:t>
            </a:r>
            <a:r>
              <a:rPr lang="ru-RU" sz="4800" b="1" spc="-35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</a:t>
            </a:r>
            <a:r>
              <a:rPr lang="ru-RU" sz="4800" b="1" spc="-75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е</a:t>
            </a:r>
            <a:r>
              <a:rPr lang="ru-RU" sz="48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льности </a:t>
            </a:r>
            <a:endParaRPr lang="ru-RU" sz="4800" b="1" dirty="0" smtClean="0">
              <a:solidFill>
                <a:srgbClr val="0070C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2700" marR="5080" lvl="0" indent="-1270" algn="ctr" defTabSz="914400">
              <a:lnSpc>
                <a:spcPts val="5090"/>
              </a:lnSpc>
              <a:spcBef>
                <a:spcPts val="0"/>
              </a:spcBef>
            </a:pPr>
            <a:r>
              <a:rPr lang="ru-RU" sz="48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</a:t>
            </a: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ш</a:t>
            </a:r>
            <a:r>
              <a:rPr lang="ru-RU" sz="4800" b="1" spc="-114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</a:t>
            </a:r>
            <a:r>
              <a:rPr lang="ru-RU" sz="4800" b="1" spc="-100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</a:t>
            </a: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</a:t>
            </a:r>
            <a:r>
              <a:rPr lang="ru-RU" sz="4800" b="1" spc="-40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</a:t>
            </a: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х Юргинского городского округа</a:t>
            </a:r>
            <a:endParaRPr lang="ru-RU" sz="4800" dirty="0">
              <a:solidFill>
                <a:srgbClr val="0070C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/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81000" y="2632075"/>
            <a:ext cx="17449799" cy="6858000"/>
          </a:xfrm>
        </p:spPr>
        <p:txBody>
          <a:bodyPr/>
          <a:lstStyle/>
          <a:p>
            <a:endParaRPr lang="ru-RU" sz="3000" dirty="0" smtClean="0"/>
          </a:p>
          <a:p>
            <a:pPr marL="571500" indent="-571500" algn="just">
              <a:buFont typeface="Wingdings" pitchFamily="2" charset="2"/>
              <a:buChar char="q"/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Открытость и доступность информации об организациях, осуществляющих образовательную деятельность (К1)</a:t>
            </a:r>
          </a:p>
          <a:p>
            <a:pPr marL="571500" indent="-571500" algn="just">
              <a:buFont typeface="Wingdings" pitchFamily="2" charset="2"/>
              <a:buChar char="q"/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Комфортность условий, в которых осуществляется образовательная деятельность (К2)</a:t>
            </a:r>
          </a:p>
          <a:p>
            <a:pPr marL="571500" indent="-571500" algn="just">
              <a:buFont typeface="Wingdings" pitchFamily="2" charset="2"/>
              <a:buChar char="q"/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Доступность услуг для инвалидов (К3)</a:t>
            </a:r>
          </a:p>
          <a:p>
            <a:pPr marL="571500" indent="-571500" algn="just">
              <a:buFont typeface="Wingdings" pitchFamily="2" charset="2"/>
              <a:buChar char="q"/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Доброжелательность, вежливость работников (К4)</a:t>
            </a:r>
          </a:p>
          <a:p>
            <a:pPr marL="571500" indent="-571500" algn="just">
              <a:buFont typeface="Wingdings" pitchFamily="2" charset="2"/>
              <a:buChar char="q"/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Удовлетворенность условиями ведения образовательной деятельности организаций (К5)</a:t>
            </a:r>
          </a:p>
          <a:p>
            <a:pPr algn="ctr"/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82049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ru-RU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Юргинский</a:t>
            </a: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городской округ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762001" y="2479675"/>
            <a:ext cx="16497858" cy="6784685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227677"/>
              </p:ext>
            </p:extLst>
          </p:nvPr>
        </p:nvGraphicFramePr>
        <p:xfrm>
          <a:off x="914400" y="2555875"/>
          <a:ext cx="16306800" cy="6038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1360"/>
                <a:gridCol w="3261360"/>
                <a:gridCol w="3261360"/>
                <a:gridCol w="3261360"/>
                <a:gridCol w="3261360"/>
              </a:tblGrid>
              <a:tr h="838200">
                <a:tc gridSpan="5"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 за 2021 год</a:t>
                      </a:r>
                      <a:endParaRPr lang="ru-RU" sz="4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33550">
                <a:tc>
                  <a:txBody>
                    <a:bodyPr/>
                    <a:lstStyle/>
                    <a:p>
                      <a:pPr algn="ctr"/>
                      <a:endParaRPr lang="ru-RU" sz="4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К1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К2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К3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К4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К5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33550">
                <a:tc>
                  <a:txBody>
                    <a:bodyPr/>
                    <a:lstStyle/>
                    <a:p>
                      <a:pPr algn="ctr"/>
                      <a:endParaRPr lang="ru-RU" sz="4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79,94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95,00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59,54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93,60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93,8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33550">
                <a:tc gridSpan="5">
                  <a:txBody>
                    <a:bodyPr/>
                    <a:lstStyle/>
                    <a:p>
                      <a:pPr algn="ctr"/>
                      <a:endParaRPr lang="ru-RU" sz="4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Средний балл по городу – 84.38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31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12268200" y="2609246"/>
            <a:ext cx="5410200" cy="182731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Сбор информации о созданных условиях 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организации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48000" y="6442075"/>
            <a:ext cx="5867400" cy="183122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Оценка официального сайта образовательной организации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95600" y="2609246"/>
            <a:ext cx="5867400" cy="182731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Информация, предоставленная на информационных стендах учреждения 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algn="ctr"/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Источники информации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object 26"/>
          <p:cNvSpPr>
            <a:spLocks noGrp="1"/>
          </p:cNvSpPr>
          <p:nvPr>
            <p:ph type="body" sz="quarter" idx="12"/>
          </p:nvPr>
        </p:nvSpPr>
        <p:spPr>
          <a:xfrm>
            <a:off x="9906000" y="2555876"/>
            <a:ext cx="2057400" cy="1828799"/>
          </a:xfrm>
          <a:custGeom>
            <a:avLst/>
            <a:gdLst/>
            <a:ahLst/>
            <a:cxnLst/>
            <a:rect l="l" t="t" r="r" b="b"/>
            <a:pathLst>
              <a:path w="1274445" h="1343025">
                <a:moveTo>
                  <a:pt x="566201" y="353427"/>
                </a:moveTo>
                <a:lnTo>
                  <a:pt x="424651" y="353427"/>
                </a:lnTo>
                <a:lnTo>
                  <a:pt x="424651" y="212056"/>
                </a:lnTo>
                <a:lnTo>
                  <a:pt x="636976" y="0"/>
                </a:lnTo>
                <a:lnTo>
                  <a:pt x="849302" y="212056"/>
                </a:lnTo>
                <a:lnTo>
                  <a:pt x="566201" y="212056"/>
                </a:lnTo>
                <a:lnTo>
                  <a:pt x="566201" y="353427"/>
                </a:lnTo>
                <a:close/>
              </a:path>
              <a:path w="1274445" h="1343025">
                <a:moveTo>
                  <a:pt x="1273953" y="1343024"/>
                </a:moveTo>
                <a:lnTo>
                  <a:pt x="0" y="1343024"/>
                </a:lnTo>
                <a:lnTo>
                  <a:pt x="0" y="353427"/>
                </a:lnTo>
                <a:lnTo>
                  <a:pt x="707751" y="353427"/>
                </a:lnTo>
                <a:lnTo>
                  <a:pt x="707751" y="212056"/>
                </a:lnTo>
                <a:lnTo>
                  <a:pt x="849302" y="212056"/>
                </a:lnTo>
                <a:lnTo>
                  <a:pt x="849302" y="494798"/>
                </a:lnTo>
                <a:lnTo>
                  <a:pt x="141550" y="494798"/>
                </a:lnTo>
                <a:lnTo>
                  <a:pt x="141550" y="636169"/>
                </a:lnTo>
                <a:lnTo>
                  <a:pt x="1273953" y="636169"/>
                </a:lnTo>
                <a:lnTo>
                  <a:pt x="1273953" y="777540"/>
                </a:lnTo>
                <a:lnTo>
                  <a:pt x="141550" y="777540"/>
                </a:lnTo>
                <a:lnTo>
                  <a:pt x="141550" y="918911"/>
                </a:lnTo>
                <a:lnTo>
                  <a:pt x="1273953" y="918911"/>
                </a:lnTo>
                <a:lnTo>
                  <a:pt x="1273953" y="1060282"/>
                </a:lnTo>
                <a:lnTo>
                  <a:pt x="141550" y="1060282"/>
                </a:lnTo>
                <a:lnTo>
                  <a:pt x="141550" y="1201653"/>
                </a:lnTo>
                <a:lnTo>
                  <a:pt x="1273953" y="1201653"/>
                </a:lnTo>
                <a:lnTo>
                  <a:pt x="1273953" y="1343024"/>
                </a:lnTo>
                <a:close/>
              </a:path>
              <a:path w="1274445" h="1343025">
                <a:moveTo>
                  <a:pt x="566201" y="636169"/>
                </a:moveTo>
                <a:lnTo>
                  <a:pt x="283100" y="636169"/>
                </a:lnTo>
                <a:lnTo>
                  <a:pt x="283100" y="494798"/>
                </a:lnTo>
                <a:lnTo>
                  <a:pt x="566201" y="494798"/>
                </a:lnTo>
                <a:lnTo>
                  <a:pt x="566201" y="636169"/>
                </a:lnTo>
                <a:close/>
              </a:path>
              <a:path w="1274445" h="1343025">
                <a:moveTo>
                  <a:pt x="849302" y="636169"/>
                </a:moveTo>
                <a:lnTo>
                  <a:pt x="707751" y="636169"/>
                </a:lnTo>
                <a:lnTo>
                  <a:pt x="707751" y="494798"/>
                </a:lnTo>
                <a:lnTo>
                  <a:pt x="849302" y="494798"/>
                </a:lnTo>
                <a:lnTo>
                  <a:pt x="849302" y="636169"/>
                </a:lnTo>
                <a:close/>
              </a:path>
              <a:path w="1274445" h="1343025">
                <a:moveTo>
                  <a:pt x="566201" y="918911"/>
                </a:moveTo>
                <a:lnTo>
                  <a:pt x="283100" y="918911"/>
                </a:lnTo>
                <a:lnTo>
                  <a:pt x="283100" y="777540"/>
                </a:lnTo>
                <a:lnTo>
                  <a:pt x="566201" y="777540"/>
                </a:lnTo>
                <a:lnTo>
                  <a:pt x="566201" y="918911"/>
                </a:lnTo>
                <a:close/>
              </a:path>
              <a:path w="1274445" h="1343025">
                <a:moveTo>
                  <a:pt x="990852" y="918911"/>
                </a:moveTo>
                <a:lnTo>
                  <a:pt x="707751" y="918911"/>
                </a:lnTo>
                <a:lnTo>
                  <a:pt x="707751" y="777540"/>
                </a:lnTo>
                <a:lnTo>
                  <a:pt x="990852" y="777540"/>
                </a:lnTo>
                <a:lnTo>
                  <a:pt x="990852" y="918911"/>
                </a:lnTo>
                <a:close/>
              </a:path>
              <a:path w="1274445" h="1343025">
                <a:moveTo>
                  <a:pt x="1273953" y="918911"/>
                </a:moveTo>
                <a:lnTo>
                  <a:pt x="1132402" y="918911"/>
                </a:lnTo>
                <a:lnTo>
                  <a:pt x="1132402" y="777540"/>
                </a:lnTo>
                <a:lnTo>
                  <a:pt x="1273953" y="777540"/>
                </a:lnTo>
                <a:lnTo>
                  <a:pt x="1273953" y="918911"/>
                </a:lnTo>
                <a:close/>
              </a:path>
              <a:path w="1274445" h="1343025">
                <a:moveTo>
                  <a:pt x="566201" y="1201653"/>
                </a:moveTo>
                <a:lnTo>
                  <a:pt x="283100" y="1201653"/>
                </a:lnTo>
                <a:lnTo>
                  <a:pt x="283100" y="1060282"/>
                </a:lnTo>
                <a:lnTo>
                  <a:pt x="566201" y="1060282"/>
                </a:lnTo>
                <a:lnTo>
                  <a:pt x="566201" y="1201653"/>
                </a:lnTo>
                <a:close/>
              </a:path>
              <a:path w="1274445" h="1343025">
                <a:moveTo>
                  <a:pt x="990852" y="1201653"/>
                </a:moveTo>
                <a:lnTo>
                  <a:pt x="707751" y="1201653"/>
                </a:lnTo>
                <a:lnTo>
                  <a:pt x="707751" y="1060282"/>
                </a:lnTo>
                <a:lnTo>
                  <a:pt x="990852" y="1060282"/>
                </a:lnTo>
                <a:lnTo>
                  <a:pt x="990852" y="1201653"/>
                </a:lnTo>
                <a:close/>
              </a:path>
              <a:path w="1274445" h="1343025">
                <a:moveTo>
                  <a:pt x="1273953" y="1201653"/>
                </a:moveTo>
                <a:lnTo>
                  <a:pt x="1132402" y="1201653"/>
                </a:lnTo>
                <a:lnTo>
                  <a:pt x="1132402" y="1060282"/>
                </a:lnTo>
                <a:lnTo>
                  <a:pt x="1273953" y="1060282"/>
                </a:lnTo>
                <a:lnTo>
                  <a:pt x="1273953" y="1201653"/>
                </a:lnTo>
                <a:close/>
              </a:path>
            </a:pathLst>
          </a:custGeom>
          <a:solidFill>
            <a:srgbClr val="00C2CB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8295" y="3522904"/>
            <a:ext cx="896828" cy="1172731"/>
          </a:xfrm>
          <a:custGeom>
            <a:avLst/>
            <a:gdLst/>
            <a:ahLst/>
            <a:cxnLst/>
            <a:rect l="l" t="t" r="r" b="b"/>
            <a:pathLst>
              <a:path w="869950" h="820420">
                <a:moveTo>
                  <a:pt x="0" y="0"/>
                </a:moveTo>
                <a:lnTo>
                  <a:pt x="869658" y="0"/>
                </a:lnTo>
                <a:lnTo>
                  <a:pt x="869658" y="820365"/>
                </a:lnTo>
                <a:lnTo>
                  <a:pt x="0" y="8203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object 16"/>
          <p:cNvSpPr/>
          <p:nvPr/>
        </p:nvSpPr>
        <p:spPr>
          <a:xfrm>
            <a:off x="760643" y="6858968"/>
            <a:ext cx="1197705" cy="1414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AutoShape 10" descr="https://phonoteka.org/uploads/posts/2021-05/thumbs/1620982013_2-phonoteka_org-p-fon-dlya-teksta-bloknot-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6146959"/>
            <a:ext cx="2133600" cy="212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12420600" y="6146959"/>
            <a:ext cx="5105400" cy="21263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Анкетный опрос среди получателей образовательных услуг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5" name="Picture 13" descr="https://stendmsk.ru/upload/iblock/d3a/d3af487df46b6288d3e885932abccdf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32" y="2174875"/>
            <a:ext cx="2015933" cy="32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85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66800" y="3698875"/>
            <a:ext cx="16459200" cy="1371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451407">
              <a:lnSpc>
                <a:spcPct val="90000"/>
              </a:lnSpc>
              <a:spcBef>
                <a:spcPts val="1587"/>
              </a:spcBef>
            </a:pPr>
            <a:endParaRPr lang="ru-RU" sz="4000" dirty="0" smtClean="0">
              <a:solidFill>
                <a:srgbClr val="0070C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lvl="0" algn="ctr" defTabSz="1451407">
              <a:lnSpc>
                <a:spcPct val="90000"/>
              </a:lnSpc>
              <a:spcBef>
                <a:spcPts val="1587"/>
              </a:spcBef>
            </a:pPr>
            <a:endParaRPr lang="ru-RU" sz="4000" dirty="0" smtClean="0">
              <a:solidFill>
                <a:srgbClr val="0070C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lvl="0" algn="ctr" defTabSz="1451407">
              <a:lnSpc>
                <a:spcPct val="90000"/>
              </a:lnSpc>
              <a:spcBef>
                <a:spcPts val="1587"/>
              </a:spcBef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Открытость </a:t>
            </a: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и доступность информации об 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организациях, осуществляющих </a:t>
            </a: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образовательную 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деятельность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lvl="0" algn="ctr" defTabSz="1451407">
              <a:lnSpc>
                <a:spcPct val="90000"/>
              </a:lnSpc>
              <a:spcBef>
                <a:spcPts val="1587"/>
              </a:spcBef>
            </a:pPr>
            <a:endParaRPr lang="ru-RU" sz="3200" b="1" spc="-150" dirty="0" smtClean="0">
              <a:solidFill>
                <a:prstClr val="black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lvl="0" algn="ctr" defTabSz="1451407">
              <a:lnSpc>
                <a:spcPct val="90000"/>
              </a:lnSpc>
              <a:spcBef>
                <a:spcPts val="1587"/>
              </a:spcBef>
            </a:pPr>
            <a:r>
              <a:rPr lang="ru-RU" sz="3200" b="1" spc="-150" dirty="0" smtClean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Рейтинг ОО, набравших наивысшие баллы по данному показателю</a:t>
            </a:r>
            <a:endParaRPr lang="ru-RU" sz="3200" b="1" spc="-150" dirty="0">
              <a:solidFill>
                <a:prstClr val="black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1600232" y="422275"/>
            <a:ext cx="13373903" cy="949500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результаты НОКО - 2021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2708276"/>
            <a:ext cx="16840200" cy="1405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451407">
              <a:lnSpc>
                <a:spcPct val="90000"/>
              </a:lnSpc>
              <a:spcBef>
                <a:spcPts val="1587"/>
              </a:spcBef>
            </a:pP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Среднее значение по </a:t>
            </a: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коэффициенту К1 – 79,94</a:t>
            </a:r>
          </a:p>
          <a:p>
            <a:pPr lvl="0" algn="ctr" defTabSz="1451407">
              <a:lnSpc>
                <a:spcPct val="90000"/>
              </a:lnSpc>
              <a:spcBef>
                <a:spcPts val="1587"/>
              </a:spcBef>
            </a:pP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782316"/>
              </p:ext>
            </p:extLst>
          </p:nvPr>
        </p:nvGraphicFramePr>
        <p:xfrm>
          <a:off x="1066800" y="6518275"/>
          <a:ext cx="1630680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2018"/>
                <a:gridCol w="68147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ОО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Балл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«НОШ №5»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92,43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МАОУ «Гимназия города Юрги»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89,94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МКОУ «Начальная школа-детский сад №33 г. Юрги»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88,07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811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66800" y="3698875"/>
            <a:ext cx="16459200" cy="1524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51407">
              <a:lnSpc>
                <a:spcPct val="90000"/>
              </a:lnSpc>
              <a:spcBef>
                <a:spcPts val="1587"/>
              </a:spcBef>
            </a:pPr>
            <a:endParaRPr lang="ru-RU" sz="4000" dirty="0" smtClean="0">
              <a:solidFill>
                <a:srgbClr val="0070C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 defTabSz="1451407">
              <a:lnSpc>
                <a:spcPct val="90000"/>
              </a:lnSpc>
              <a:spcBef>
                <a:spcPts val="1587"/>
              </a:spcBef>
            </a:pPr>
            <a:endParaRPr lang="ru-RU" sz="4000" dirty="0" smtClean="0">
              <a:solidFill>
                <a:srgbClr val="0070C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 defTabSz="1451407">
              <a:lnSpc>
                <a:spcPct val="90000"/>
              </a:lnSpc>
              <a:spcBef>
                <a:spcPts val="1587"/>
              </a:spcBef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Комфортность </a:t>
            </a: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условий, </a:t>
            </a:r>
            <a:endParaRPr lang="ru-RU" sz="4000" dirty="0" smtClean="0">
              <a:solidFill>
                <a:srgbClr val="0070C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 defTabSz="1451407">
              <a:lnSpc>
                <a:spcPct val="90000"/>
              </a:lnSpc>
              <a:spcBef>
                <a:spcPts val="1587"/>
              </a:spcBef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 </a:t>
            </a: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которых осуществляется образовательная деятельность</a:t>
            </a:r>
            <a:endParaRPr lang="ru-RU" sz="3200" b="1" spc="-150" dirty="0" smtClean="0">
              <a:solidFill>
                <a:prstClr val="black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 defTabSz="1451407">
              <a:lnSpc>
                <a:spcPct val="90000"/>
              </a:lnSpc>
              <a:spcBef>
                <a:spcPts val="1587"/>
              </a:spcBef>
            </a:pPr>
            <a:endParaRPr lang="ru-RU" sz="3200" b="1" spc="-150" dirty="0" smtClean="0">
              <a:solidFill>
                <a:prstClr val="black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 defTabSz="1451407">
              <a:lnSpc>
                <a:spcPct val="90000"/>
              </a:lnSpc>
              <a:spcBef>
                <a:spcPts val="1587"/>
              </a:spcBef>
            </a:pPr>
            <a:r>
              <a:rPr lang="ru-RU" sz="3200" b="1" spc="-150" dirty="0" smtClean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Рейтинг ОО, набравших наивысшие баллы по данному показателю</a:t>
            </a:r>
            <a:endParaRPr lang="ru-RU" sz="3200" b="1" spc="-150" dirty="0">
              <a:solidFill>
                <a:prstClr val="black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ru-RU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1600232" y="422275"/>
            <a:ext cx="13373903" cy="949500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результаты НОКО - 2021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2708276"/>
            <a:ext cx="16840200" cy="1405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51407">
              <a:lnSpc>
                <a:spcPct val="90000"/>
              </a:lnSpc>
              <a:spcBef>
                <a:spcPts val="1587"/>
              </a:spcBef>
            </a:pP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Среднее значение по </a:t>
            </a: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коэффициенту К2 – 95,00</a:t>
            </a:r>
          </a:p>
          <a:p>
            <a:pPr algn="ctr" defTabSz="1451407">
              <a:lnSpc>
                <a:spcPct val="90000"/>
              </a:lnSpc>
              <a:spcBef>
                <a:spcPts val="1587"/>
              </a:spcBef>
            </a:pP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927178"/>
              </p:ext>
            </p:extLst>
          </p:nvPr>
        </p:nvGraphicFramePr>
        <p:xfrm>
          <a:off x="1066800" y="6518275"/>
          <a:ext cx="16306800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2018"/>
                <a:gridCol w="68147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ОО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Балл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МАОУ «Гимназия города Юрги»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98,97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«НОШ №5»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98,21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МКОУ «Начальная школа-детский сад №33 г. Юрги»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98,00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«ООШ №15 г. Юрги»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97,66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006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66800" y="3698875"/>
            <a:ext cx="16459200" cy="1143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51407">
              <a:lnSpc>
                <a:spcPct val="90000"/>
              </a:lnSpc>
              <a:spcBef>
                <a:spcPts val="1587"/>
              </a:spcBef>
            </a:pPr>
            <a:endParaRPr lang="ru-RU" sz="4000" dirty="0" smtClean="0">
              <a:solidFill>
                <a:srgbClr val="0070C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 defTabSz="1451407">
              <a:lnSpc>
                <a:spcPct val="90000"/>
              </a:lnSpc>
              <a:spcBef>
                <a:spcPts val="1587"/>
              </a:spcBef>
            </a:pPr>
            <a:endParaRPr lang="ru-RU" sz="4000" dirty="0" smtClean="0">
              <a:solidFill>
                <a:srgbClr val="0070C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 defTabSz="1451407">
              <a:lnSpc>
                <a:spcPct val="90000"/>
              </a:lnSpc>
              <a:spcBef>
                <a:spcPts val="1587"/>
              </a:spcBef>
            </a:pP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Доступность услуг для инвалидов</a:t>
            </a:r>
            <a:endParaRPr lang="ru-RU" sz="3200" b="1" spc="-150" dirty="0" smtClean="0">
              <a:solidFill>
                <a:prstClr val="black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 defTabSz="1451407">
              <a:lnSpc>
                <a:spcPct val="90000"/>
              </a:lnSpc>
              <a:spcBef>
                <a:spcPts val="1587"/>
              </a:spcBef>
            </a:pPr>
            <a:endParaRPr lang="ru-RU" sz="3200" b="1" spc="-150" dirty="0" smtClean="0">
              <a:solidFill>
                <a:prstClr val="black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 defTabSz="1451407">
              <a:lnSpc>
                <a:spcPct val="90000"/>
              </a:lnSpc>
              <a:spcBef>
                <a:spcPts val="1587"/>
              </a:spcBef>
            </a:pPr>
            <a:r>
              <a:rPr lang="ru-RU" sz="3200" b="1" spc="-150" dirty="0" smtClean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Рейтинг ОО, набравших наивысшие баллы по данному показателю</a:t>
            </a:r>
            <a:endParaRPr lang="ru-RU" sz="3200" b="1" spc="-150" dirty="0">
              <a:solidFill>
                <a:prstClr val="black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ru-RU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1600232" y="422275"/>
            <a:ext cx="13373903" cy="949500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результаты НОКО - 2021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2708276"/>
            <a:ext cx="16840200" cy="1405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51407">
              <a:lnSpc>
                <a:spcPct val="90000"/>
              </a:lnSpc>
              <a:spcBef>
                <a:spcPts val="1587"/>
              </a:spcBef>
            </a:pP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Среднее значение по </a:t>
            </a: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коэффициенту К3 – 59,54</a:t>
            </a:r>
          </a:p>
          <a:p>
            <a:pPr algn="ctr" defTabSz="1451407">
              <a:lnSpc>
                <a:spcPct val="90000"/>
              </a:lnSpc>
              <a:spcBef>
                <a:spcPts val="1587"/>
              </a:spcBef>
            </a:pP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744288"/>
              </p:ext>
            </p:extLst>
          </p:nvPr>
        </p:nvGraphicFramePr>
        <p:xfrm>
          <a:off x="1066800" y="5984873"/>
          <a:ext cx="16306800" cy="3550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2018"/>
                <a:gridCol w="6814782"/>
              </a:tblGrid>
              <a:tr h="68149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ОО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Балл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7358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МКОУ «Начальная школа-детский сад №33 г. Юрги»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85,27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7358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«ООШ №3 г. Юрги»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78,61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7358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МКОУ «Школа – интернат»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77,77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7358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«СОШ №6 г.</a:t>
                      </a:r>
                      <a:r>
                        <a:rPr lang="ru-RU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Юрги»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70,00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6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66800" y="3698875"/>
            <a:ext cx="16459200" cy="1143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51407">
              <a:lnSpc>
                <a:spcPct val="90000"/>
              </a:lnSpc>
              <a:spcBef>
                <a:spcPts val="1587"/>
              </a:spcBef>
            </a:pPr>
            <a:endParaRPr lang="ru-RU" sz="4000" dirty="0" smtClean="0">
              <a:solidFill>
                <a:srgbClr val="0070C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 defTabSz="1451407">
              <a:lnSpc>
                <a:spcPct val="90000"/>
              </a:lnSpc>
              <a:spcBef>
                <a:spcPts val="1587"/>
              </a:spcBef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Доброжелательность</a:t>
            </a: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вежливость работников</a:t>
            </a:r>
            <a:endParaRPr lang="ru-RU" sz="3200" b="1" spc="-150" dirty="0" smtClean="0">
              <a:solidFill>
                <a:prstClr val="black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 defTabSz="1451407">
              <a:lnSpc>
                <a:spcPct val="90000"/>
              </a:lnSpc>
              <a:spcBef>
                <a:spcPts val="1587"/>
              </a:spcBef>
            </a:pPr>
            <a:endParaRPr lang="ru-RU" sz="3200" b="1" spc="-150" dirty="0" smtClean="0">
              <a:solidFill>
                <a:prstClr val="black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 defTabSz="1451407">
              <a:lnSpc>
                <a:spcPct val="90000"/>
              </a:lnSpc>
              <a:spcBef>
                <a:spcPts val="1587"/>
              </a:spcBef>
            </a:pPr>
            <a:r>
              <a:rPr lang="ru-RU" sz="3200" b="1" spc="-150" dirty="0" smtClean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Рейтинг ОО, набравших наивысшие баллы по данному показателю</a:t>
            </a:r>
            <a:endParaRPr lang="ru-RU" sz="3200" b="1" spc="-150" dirty="0">
              <a:solidFill>
                <a:prstClr val="black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ru-RU" sz="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1600232" y="422275"/>
            <a:ext cx="13373903" cy="949500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результаты НОКО - 2021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2708276"/>
            <a:ext cx="16840200" cy="1405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51407">
              <a:lnSpc>
                <a:spcPct val="90000"/>
              </a:lnSpc>
              <a:spcBef>
                <a:spcPts val="1587"/>
              </a:spcBef>
            </a:pP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Среднее значение по </a:t>
            </a: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коэффициенту К4 – 93,60</a:t>
            </a:r>
          </a:p>
          <a:p>
            <a:pPr algn="ctr" defTabSz="1451407">
              <a:lnSpc>
                <a:spcPct val="90000"/>
              </a:lnSpc>
              <a:spcBef>
                <a:spcPts val="1587"/>
              </a:spcBef>
            </a:pP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677436"/>
              </p:ext>
            </p:extLst>
          </p:nvPr>
        </p:nvGraphicFramePr>
        <p:xfrm>
          <a:off x="1066800" y="5756277"/>
          <a:ext cx="16306800" cy="4450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2018"/>
                <a:gridCol w="6814782"/>
              </a:tblGrid>
              <a:tr h="71061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ОО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Балл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8016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«НОШ №5»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8016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МКОУ «Школа – интернат»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96,36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8016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МКОУ «Начальная школа-детский сад №33 г. Юрги»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95,85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8016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«ООШ №15 г. Юрги»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95,49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8016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МАОУ «Гимназия города Юрги»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94,18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51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66800" y="3698875"/>
            <a:ext cx="164592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51407">
              <a:lnSpc>
                <a:spcPct val="90000"/>
              </a:lnSpc>
              <a:spcBef>
                <a:spcPts val="1587"/>
              </a:spcBef>
            </a:pPr>
            <a:endParaRPr lang="ru-RU" sz="4000" dirty="0" smtClean="0">
              <a:solidFill>
                <a:srgbClr val="0070C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 defTabSz="1451407">
              <a:lnSpc>
                <a:spcPct val="90000"/>
              </a:lnSpc>
              <a:spcBef>
                <a:spcPts val="1587"/>
              </a:spcBef>
            </a:pPr>
            <a:endParaRPr lang="ru-RU" sz="4000" dirty="0" smtClean="0">
              <a:solidFill>
                <a:srgbClr val="0070C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 defTabSz="1451407">
              <a:lnSpc>
                <a:spcPct val="90000"/>
              </a:lnSpc>
              <a:spcBef>
                <a:spcPts val="1587"/>
              </a:spcBef>
            </a:pP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Удовлетворенность условиями ведения образовательной деятельности организаций</a:t>
            </a:r>
            <a:endParaRPr lang="ru-RU" sz="3200" b="1" spc="-150" dirty="0" smtClean="0">
              <a:solidFill>
                <a:prstClr val="black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 defTabSz="1451407">
              <a:lnSpc>
                <a:spcPct val="90000"/>
              </a:lnSpc>
              <a:spcBef>
                <a:spcPts val="1587"/>
              </a:spcBef>
            </a:pPr>
            <a:endParaRPr lang="ru-RU" sz="3200" b="1" spc="-150" dirty="0" smtClean="0">
              <a:solidFill>
                <a:prstClr val="black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 defTabSz="1451407">
              <a:lnSpc>
                <a:spcPct val="90000"/>
              </a:lnSpc>
              <a:spcBef>
                <a:spcPts val="1587"/>
              </a:spcBef>
            </a:pPr>
            <a:r>
              <a:rPr lang="ru-RU" sz="3200" b="1" spc="-150" dirty="0" smtClean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Рейтинг ОО, набравших наивысшие баллы по данному показателю</a:t>
            </a:r>
            <a:endParaRPr lang="ru-RU" sz="3200" b="1" spc="-150" dirty="0">
              <a:solidFill>
                <a:prstClr val="black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ru-RU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1600232" y="422275"/>
            <a:ext cx="13373903" cy="949500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результаты НОКО - 2021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2708276"/>
            <a:ext cx="16840200" cy="2164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51407">
              <a:lnSpc>
                <a:spcPct val="90000"/>
              </a:lnSpc>
              <a:spcBef>
                <a:spcPts val="1587"/>
              </a:spcBef>
            </a:pP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Среднее значение по </a:t>
            </a: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коэффициенту К5 – 93,80</a:t>
            </a:r>
          </a:p>
          <a:p>
            <a:pPr algn="ctr" defTabSz="1451407">
              <a:lnSpc>
                <a:spcPct val="90000"/>
              </a:lnSpc>
              <a:spcBef>
                <a:spcPts val="1587"/>
              </a:spcBef>
            </a:pP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1451407">
              <a:lnSpc>
                <a:spcPct val="90000"/>
              </a:lnSpc>
              <a:spcBef>
                <a:spcPts val="1587"/>
              </a:spcBef>
            </a:pPr>
            <a:endParaRPr lang="ru-RU" sz="4000" dirty="0">
              <a:solidFill>
                <a:srgbClr val="0070C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064042"/>
              </p:ext>
            </p:extLst>
          </p:nvPr>
        </p:nvGraphicFramePr>
        <p:xfrm>
          <a:off x="1066800" y="6289674"/>
          <a:ext cx="16306800" cy="3246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2018"/>
                <a:gridCol w="6814782"/>
              </a:tblGrid>
              <a:tr h="622993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ОО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Балл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578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«НОШ №5»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98,21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578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«ООШ №15 г. Юрги»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97,49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578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МАОУ «Гимназия города Юрги»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96,98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578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МКОУ «Начальная школа-детский сад №33 г. Юрги»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96,00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58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!Шаблон для подготовки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2" id="{2AA7DD03-8762-4FEA-9D6C-9CC83AE0BE09}" vid="{7F9EE654-148D-4845-B908-131773C2E0B5}"/>
    </a:ext>
  </a:extLst>
</a:theme>
</file>

<file path=ppt/theme/theme2.xml><?xml version="1.0" encoding="utf-8"?>
<a:theme xmlns:a="http://schemas.openxmlformats.org/drawingml/2006/main" name="5_Основной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2" id="{2AA7DD03-8762-4FEA-9D6C-9CC83AE0BE09}" vid="{64BCC12D-824C-4B7F-B94D-EBCCAF1553F8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</TotalTime>
  <Words>530</Words>
  <Application>Microsoft Office PowerPoint</Application>
  <PresentationFormat>Произвольный</PresentationFormat>
  <Paragraphs>157</Paragraphs>
  <Slides>11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1_!Шаблон для подготовки презентации</vt:lpstr>
      <vt:lpstr>5_Основной</vt:lpstr>
      <vt:lpstr>1_Office Theme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независимой оценки качества условий осуществления образовательной деятельности в школах Кузбасса</dc:title>
  <dc:creator>Dodonov</dc:creator>
  <cp:lastModifiedBy>admin</cp:lastModifiedBy>
  <cp:revision>27</cp:revision>
  <cp:lastPrinted>2022-02-03T06:42:23Z</cp:lastPrinted>
  <dcterms:created xsi:type="dcterms:W3CDTF">2022-02-03T13:03:06Z</dcterms:created>
  <dcterms:modified xsi:type="dcterms:W3CDTF">2022-02-04T09:40:37Z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2022-01-18T00:00:00Z</vt:filetime>
  </property>
  <property fmtid="{D5CDD505-2E9C-101B-9397-08002B2CF9AE}" pid="3" name="LastSaved">
    <vt:filetime>2022-02-03T00:00:00Z</vt:filetime>
  </property>
</Properties>
</file>